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1"/>
  </p:notesMasterIdLst>
  <p:handoutMasterIdLst>
    <p:handoutMasterId r:id="rId62"/>
  </p:handoutMasterIdLst>
  <p:sldIdLst>
    <p:sldId id="346" r:id="rId2"/>
    <p:sldId id="394" r:id="rId3"/>
    <p:sldId id="395" r:id="rId4"/>
    <p:sldId id="396" r:id="rId5"/>
    <p:sldId id="400" r:id="rId6"/>
    <p:sldId id="397" r:id="rId7"/>
    <p:sldId id="398" r:id="rId8"/>
    <p:sldId id="404" r:id="rId9"/>
    <p:sldId id="399" r:id="rId10"/>
    <p:sldId id="403" r:id="rId11"/>
    <p:sldId id="401" r:id="rId12"/>
    <p:sldId id="402" r:id="rId13"/>
    <p:sldId id="405" r:id="rId14"/>
    <p:sldId id="406" r:id="rId15"/>
    <p:sldId id="407" r:id="rId16"/>
    <p:sldId id="408" r:id="rId17"/>
    <p:sldId id="409" r:id="rId18"/>
    <p:sldId id="410" r:id="rId19"/>
    <p:sldId id="411" r:id="rId20"/>
    <p:sldId id="412" r:id="rId21"/>
    <p:sldId id="413" r:id="rId22"/>
    <p:sldId id="414" r:id="rId23"/>
    <p:sldId id="415" r:id="rId24"/>
    <p:sldId id="417" r:id="rId25"/>
    <p:sldId id="418" r:id="rId26"/>
    <p:sldId id="419" r:id="rId27"/>
    <p:sldId id="420" r:id="rId28"/>
    <p:sldId id="421" r:id="rId29"/>
    <p:sldId id="422" r:id="rId30"/>
    <p:sldId id="424" r:id="rId31"/>
    <p:sldId id="423" r:id="rId32"/>
    <p:sldId id="425" r:id="rId33"/>
    <p:sldId id="426" r:id="rId34"/>
    <p:sldId id="428" r:id="rId35"/>
    <p:sldId id="427" r:id="rId36"/>
    <p:sldId id="438" r:id="rId37"/>
    <p:sldId id="430" r:id="rId38"/>
    <p:sldId id="431" r:id="rId39"/>
    <p:sldId id="432" r:id="rId40"/>
    <p:sldId id="433" r:id="rId41"/>
    <p:sldId id="434" r:id="rId42"/>
    <p:sldId id="435" r:id="rId43"/>
    <p:sldId id="436" r:id="rId44"/>
    <p:sldId id="437" r:id="rId45"/>
    <p:sldId id="439" r:id="rId46"/>
    <p:sldId id="440" r:id="rId47"/>
    <p:sldId id="416" r:id="rId48"/>
    <p:sldId id="441" r:id="rId49"/>
    <p:sldId id="442" r:id="rId50"/>
    <p:sldId id="447" r:id="rId51"/>
    <p:sldId id="446" r:id="rId52"/>
    <p:sldId id="443" r:id="rId53"/>
    <p:sldId id="448" r:id="rId54"/>
    <p:sldId id="449" r:id="rId55"/>
    <p:sldId id="445" r:id="rId56"/>
    <p:sldId id="451" r:id="rId57"/>
    <p:sldId id="453" r:id="rId58"/>
    <p:sldId id="452" r:id="rId59"/>
    <p:sldId id="450" r:id="rId60"/>
  </p:sldIdLst>
  <p:sldSz cx="9144000" cy="6858000" type="screen4x3"/>
  <p:notesSz cx="6858000" cy="9144000"/>
  <p:defaultTextStyle>
    <a:defPPr>
      <a:defRPr lang="en-US"/>
    </a:defPPr>
    <a:lvl1pPr algn="l" rtl="0" eaLnBrk="0" fontAlgn="base" hangingPunct="0">
      <a:spcBef>
        <a:spcPct val="0"/>
      </a:spcBef>
      <a:spcAft>
        <a:spcPct val="0"/>
      </a:spcAft>
      <a:defRPr kumimoji="1"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D3FF"/>
    <a:srgbClr val="C189F7"/>
    <a:srgbClr val="009999"/>
    <a:srgbClr val="008080"/>
    <a:srgbClr val="FFCE3C"/>
    <a:srgbClr val="006600"/>
    <a:srgbClr val="7FD727"/>
    <a:srgbClr val="AAE571"/>
    <a:srgbClr val="7CEB99"/>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1489" autoAdjust="0"/>
  </p:normalViewPr>
  <p:slideViewPr>
    <p:cSldViewPr>
      <p:cViewPr varScale="1">
        <p:scale>
          <a:sx n="98" d="100"/>
          <a:sy n="98" d="100"/>
        </p:scale>
        <p:origin x="18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75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200"/>
            </a:lvl1pPr>
          </a:lstStyle>
          <a:p>
            <a:endParaRPr lang="en-US"/>
          </a:p>
        </p:txBody>
      </p:sp>
      <p:sp>
        <p:nvSpPr>
          <p:cNvPr id="1433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200"/>
            </a:lvl1pPr>
          </a:lstStyle>
          <a:p>
            <a:fld id="{F2BED889-5080-684D-9887-B8BC3FC85C0B}" type="datetime1">
              <a:rPr lang="en-US"/>
              <a:pPr/>
              <a:t>10/25/2024</a:t>
            </a:fld>
            <a:endParaRPr lang="en-US"/>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0" sz="1200"/>
            </a:lvl1pPr>
          </a:lstStyle>
          <a:p>
            <a:endParaRPr lang="en-US"/>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0" sz="1200"/>
            </a:lvl1pPr>
          </a:lstStyle>
          <a:p>
            <a:fld id="{B437373F-8915-F44B-BB20-431A0B02CEA1}"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200"/>
            </a:lvl1pPr>
          </a:lstStyle>
          <a:p>
            <a:endParaRPr lang="en-US"/>
          </a:p>
        </p:txBody>
      </p:sp>
      <p:sp>
        <p:nvSpPr>
          <p:cNvPr id="2057" name="Rectangle 9"/>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9" name="Rectangle 11"/>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200"/>
            </a:lvl1pPr>
          </a:lstStyle>
          <a:p>
            <a:fld id="{C9DD46D2-1116-B240-AED9-0B31FBAB8AFE}" type="datetime1">
              <a:rPr lang="en-US"/>
              <a:pPr/>
              <a:t>10/25/2024</a:t>
            </a:fld>
            <a:endParaRPr lang="en-US"/>
          </a:p>
        </p:txBody>
      </p:sp>
      <p:sp>
        <p:nvSpPr>
          <p:cNvPr id="2060" name="Rectangle 12"/>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0" sz="1200"/>
            </a:lvl1pPr>
          </a:lstStyle>
          <a:p>
            <a:endParaRPr lang="en-US"/>
          </a:p>
        </p:txBody>
      </p:sp>
      <p:sp>
        <p:nvSpPr>
          <p:cNvPr id="2061" name="Rectangle 13"/>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0" sz="1200"/>
            </a:lvl1pPr>
          </a:lstStyle>
          <a:p>
            <a:fld id="{6CA0E5B9-188A-B34A-9DC9-46A22C0353F2}" type="slidenum">
              <a:rPr lang="en-US"/>
              <a:pPr/>
              <a:t>‹#›</a:t>
            </a:fld>
            <a:endParaRPr 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kumimoji="1" sz="1200" kern="1200">
        <a:solidFill>
          <a:schemeClr val="tx1"/>
        </a:solidFill>
        <a:latin typeface="Comic Sans MS" charset="0"/>
        <a:ea typeface="+mn-ea"/>
        <a:cs typeface="+mn-cs"/>
      </a:defRPr>
    </a:lvl1pPr>
    <a:lvl2pPr marL="4572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9DD46D2-1116-B240-AED9-0B31FBAB8AFE}" type="datetime1">
              <a:rPr lang="en-US" smtClean="0"/>
              <a:pPr/>
              <a:t>10/25/2024</a:t>
            </a:fld>
            <a:endParaRPr lang="en-US"/>
          </a:p>
        </p:txBody>
      </p:sp>
      <p:sp>
        <p:nvSpPr>
          <p:cNvPr id="5" name="Slide Number Placeholder 4"/>
          <p:cNvSpPr>
            <a:spLocks noGrp="1"/>
          </p:cNvSpPr>
          <p:nvPr>
            <p:ph type="sldNum" sz="quarter" idx="5"/>
          </p:nvPr>
        </p:nvSpPr>
        <p:spPr/>
        <p:txBody>
          <a:bodyPr/>
          <a:lstStyle/>
          <a:p>
            <a:fld id="{6CA0E5B9-188A-B34A-9DC9-46A22C0353F2}" type="slidenum">
              <a:rPr lang="en-US" smtClean="0"/>
              <a:pPr/>
              <a:t>27</a:t>
            </a:fld>
            <a:endParaRPr lang="en-US"/>
          </a:p>
        </p:txBody>
      </p:sp>
    </p:spTree>
    <p:extLst>
      <p:ext uri="{BB962C8B-B14F-4D97-AF65-F5344CB8AC3E}">
        <p14:creationId xmlns:p14="http://schemas.microsoft.com/office/powerpoint/2010/main" val="311598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48834" name="Line 2"/>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p:spPr>
        <p:txBody>
          <a:bodyPr>
            <a:prstTxWarp prst="textNoShape">
              <a:avLst/>
            </a:prstTxWarp>
          </a:bodyPr>
          <a:lstStyle/>
          <a:p>
            <a:endParaRPr lang="en-US"/>
          </a:p>
        </p:txBody>
      </p:sp>
      <p:sp>
        <p:nvSpPr>
          <p:cNvPr id="248835"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
        <p:nvSpPr>
          <p:cNvPr id="248836" name="Text Box 4"/>
          <p:cNvSpPr txBox="1">
            <a:spLocks noChangeArrowheads="1"/>
          </p:cNvSpPr>
          <p:nvPr/>
        </p:nvSpPr>
        <p:spPr bwMode="auto">
          <a:xfrm>
            <a:off x="0" y="6613525"/>
            <a:ext cx="9144000" cy="269875"/>
          </a:xfrm>
          <a:prstGeom prst="rect">
            <a:avLst/>
          </a:prstGeom>
          <a:noFill/>
          <a:ln w="15875">
            <a:noFill/>
            <a:miter lim="800000"/>
            <a:headEnd/>
            <a:tailEnd/>
          </a:ln>
          <a:effectLst/>
        </p:spPr>
        <p:txBody>
          <a:bodyPr lIns="92075" tIns="46038" rIns="92075" bIns="46038">
            <a:prstTxWarp prst="textNoShape">
              <a:avLst/>
            </a:prstTxWarp>
            <a:spAutoFit/>
          </a:bodyPr>
          <a:lstStyle/>
          <a:p>
            <a:pPr algn="ctr">
              <a:spcBef>
                <a:spcPct val="50000"/>
              </a:spcBef>
            </a:pPr>
            <a:r>
              <a:rPr lang="en-US" sz="1000"/>
              <a:t>Robert Sedgewick and Kevin Wayne   •   Copyright © 2005   •   http://www.Princeton.EDU/~cos226</a:t>
            </a:r>
          </a:p>
        </p:txBody>
      </p:sp>
      <p:sp>
        <p:nvSpPr>
          <p:cNvPr id="248837" name="Rectangle 5"/>
          <p:cNvSpPr>
            <a:spLocks noGrp="1" noChangeArrowheads="1"/>
          </p:cNvSpPr>
          <p:nvPr>
            <p:ph type="subTitle" sz="quarter" idx="1"/>
          </p:nvPr>
        </p:nvSpPr>
        <p:spPr>
          <a:xfrm>
            <a:off x="1220788" y="2671763"/>
            <a:ext cx="7162800" cy="3094037"/>
          </a:xfrm>
          <a:ln>
            <a:tailEnd type="none" w="sm" len="sm"/>
          </a:ln>
        </p:spPr>
        <p:txBody>
          <a:bodyPr/>
          <a:lstStyle>
            <a:lvl1pPr defTabSz="915988">
              <a:defRPr sz="16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smtClean="0"/>
            </a:lvl1pPr>
          </a:lstStyle>
          <a:p>
            <a:fld id="{48F1877E-47F0-5847-A0A3-B890D0DCCC7D}" type="slidenum">
              <a:rPr lang="en-US"/>
              <a:pPr/>
              <a:t>‹#›</a:t>
            </a:fld>
            <a:endParaRPr lang="en-US" sz="14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smtClean="0"/>
            </a:lvl1pPr>
          </a:lstStyle>
          <a:p>
            <a:fld id="{D026A786-1767-1B43-A3B1-ADF6A749B269}" type="slidenum">
              <a:rPr lang="en-US"/>
              <a:pPr/>
              <a:t>‹#›</a:t>
            </a:fld>
            <a:endParaRPr lang="en-US"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smtClean="0"/>
            </a:lvl1pPr>
          </a:lstStyle>
          <a:p>
            <a:fld id="{BB936EA6-75EA-BC43-847D-098704264B3C}" type="slidenum">
              <a:rPr lang="en-US"/>
              <a:pPr/>
              <a:t>‹#›</a:t>
            </a:fld>
            <a:endParaRPr lang="en-US"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smtClean="0"/>
            </a:lvl1pPr>
          </a:lstStyle>
          <a:p>
            <a:fld id="{6647D5AB-2C4A-0042-B742-ECEDA9791599}" type="slidenum">
              <a:rPr lang="en-US"/>
              <a:pPr/>
              <a:t>‹#›</a:t>
            </a:fld>
            <a:endParaRPr lang="en-US"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smtClean="0"/>
            </a:lvl1pPr>
          </a:lstStyle>
          <a:p>
            <a:fld id="{C7652E08-095B-B04D-B4B8-A038E23233F1}" type="slidenum">
              <a:rPr lang="en-US"/>
              <a:pPr/>
              <a:t>‹#›</a:t>
            </a:fld>
            <a:endParaRPr lang="en-US"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smtClean="0"/>
            </a:lvl1pPr>
          </a:lstStyle>
          <a:p>
            <a:fld id="{6B72AB01-F6AD-1E45-B24B-1D3ADFEBA590}" type="slidenum">
              <a:rPr lang="en-US"/>
              <a:pPr/>
              <a:t>‹#›</a:t>
            </a:fld>
            <a:endParaRPr lang="en-US"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mtClean="0"/>
            </a:lvl1pPr>
          </a:lstStyle>
          <a:p>
            <a:fld id="{76F1A4EE-9816-5E48-B698-2298DEB4C544}" type="slidenum">
              <a:rPr lang="en-US"/>
              <a:pPr/>
              <a:t>‹#›</a:t>
            </a:fld>
            <a:endParaRPr lang="en-US"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fld id="{7AF460F0-8797-A144-A3AD-0257E43C4C05}" type="slidenum">
              <a:rPr lang="en-US"/>
              <a:pPr/>
              <a:t>‹#›</a:t>
            </a:fld>
            <a:endParaRPr lang="en-US"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A65E4EFC-2F9D-6E47-AE63-E6A54B8C0C2F}" type="slidenum">
              <a:rPr lang="en-US"/>
              <a:pPr/>
              <a:t>‹#›</a:t>
            </a:fld>
            <a:endParaRPr lang="en-US"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F5D6CD6A-1CF3-6A4B-AAE1-73DCAE687144}" type="slidenum">
              <a:rPr lang="en-US"/>
              <a:pPr/>
              <a:t>‹#›</a:t>
            </a:fld>
            <a:endParaRPr lang="en-US" sz="14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bwMode="auto">
          <a:xfrm>
            <a:off x="0" y="152400"/>
            <a:ext cx="9144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47811"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7812" name="Rectangle 4"/>
          <p:cNvSpPr>
            <a:spLocks noGrp="1" noChangeArrowheads="1"/>
          </p:cNvSpPr>
          <p:nvPr>
            <p:ph type="sldNum" sz="quarter" idx="4"/>
          </p:nvPr>
        </p:nvSpPr>
        <p:spPr bwMode="auto">
          <a:xfrm>
            <a:off x="7239000" y="66294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800"/>
            </a:lvl1pPr>
          </a:lstStyle>
          <a:p>
            <a:fld id="{2B64A297-A5DD-5C44-9BF5-BA795E4CC960}" type="slidenum">
              <a:rPr lang="en-US"/>
              <a:pPr/>
              <a:t>‹#›</a:t>
            </a:fld>
            <a:endParaRPr lang="en-US" sz="140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ctr" rtl="0" eaLnBrk="0" fontAlgn="base" hangingPunct="0">
        <a:lnSpc>
          <a:spcPct val="70000"/>
        </a:lnSpc>
        <a:spcBef>
          <a:spcPct val="0"/>
        </a:spcBef>
        <a:spcAft>
          <a:spcPct val="0"/>
        </a:spcAft>
        <a:defRPr kumimoji="1" sz="2000">
          <a:solidFill>
            <a:schemeClr val="hlink"/>
          </a:solidFill>
          <a:latin typeface="+mj-lt"/>
          <a:ea typeface="+mj-ea"/>
          <a:cs typeface="+mj-cs"/>
        </a:defRPr>
      </a:lvl1pPr>
      <a:lvl2pPr algn="ctr" rtl="0" eaLnBrk="0" fontAlgn="base" hangingPunct="0">
        <a:lnSpc>
          <a:spcPct val="70000"/>
        </a:lnSpc>
        <a:spcBef>
          <a:spcPct val="0"/>
        </a:spcBef>
        <a:spcAft>
          <a:spcPct val="0"/>
        </a:spcAft>
        <a:defRPr kumimoji="1" sz="2000">
          <a:solidFill>
            <a:schemeClr val="hlink"/>
          </a:solidFill>
          <a:latin typeface="Comic Sans MS" charset="0"/>
        </a:defRPr>
      </a:lvl2pPr>
      <a:lvl3pPr algn="ctr" rtl="0" eaLnBrk="0" fontAlgn="base" hangingPunct="0">
        <a:lnSpc>
          <a:spcPct val="70000"/>
        </a:lnSpc>
        <a:spcBef>
          <a:spcPct val="0"/>
        </a:spcBef>
        <a:spcAft>
          <a:spcPct val="0"/>
        </a:spcAft>
        <a:defRPr kumimoji="1" sz="2000">
          <a:solidFill>
            <a:schemeClr val="hlink"/>
          </a:solidFill>
          <a:latin typeface="Comic Sans MS" charset="0"/>
        </a:defRPr>
      </a:lvl3pPr>
      <a:lvl4pPr algn="ctr" rtl="0" eaLnBrk="0" fontAlgn="base" hangingPunct="0">
        <a:lnSpc>
          <a:spcPct val="70000"/>
        </a:lnSpc>
        <a:spcBef>
          <a:spcPct val="0"/>
        </a:spcBef>
        <a:spcAft>
          <a:spcPct val="0"/>
        </a:spcAft>
        <a:defRPr kumimoji="1" sz="2000">
          <a:solidFill>
            <a:schemeClr val="hlink"/>
          </a:solidFill>
          <a:latin typeface="Comic Sans MS" charset="0"/>
        </a:defRPr>
      </a:lvl4pPr>
      <a:lvl5pPr algn="ctr" rtl="0" eaLnBrk="0" fontAlgn="base" hangingPunct="0">
        <a:lnSpc>
          <a:spcPct val="70000"/>
        </a:lnSpc>
        <a:spcBef>
          <a:spcPct val="0"/>
        </a:spcBef>
        <a:spcAft>
          <a:spcPct val="0"/>
        </a:spcAft>
        <a:defRPr kumimoji="1" sz="2000">
          <a:solidFill>
            <a:schemeClr val="hlink"/>
          </a:solidFill>
          <a:latin typeface="Comic Sans MS" charset="0"/>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svgsilh.com/image/2189147.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682BE-0248-501A-91C0-47D699696DC5}"/>
              </a:ext>
            </a:extLst>
          </p:cNvPr>
          <p:cNvSpPr>
            <a:spLocks noGrp="1"/>
          </p:cNvSpPr>
          <p:nvPr>
            <p:ph type="title"/>
          </p:nvPr>
        </p:nvSpPr>
        <p:spPr/>
        <p:txBody>
          <a:bodyPr/>
          <a:lstStyle/>
          <a:p>
            <a:r>
              <a:rPr lang="fa-IR" dirty="0"/>
              <a:t>جلسه چهارم ساختمان داده پشته</a:t>
            </a:r>
            <a:endParaRPr lang="en-US" dirty="0"/>
          </a:p>
        </p:txBody>
      </p:sp>
      <p:sp>
        <p:nvSpPr>
          <p:cNvPr id="3" name="Content Placeholder 2">
            <a:extLst>
              <a:ext uri="{FF2B5EF4-FFF2-40B4-BE49-F238E27FC236}">
                <a16:creationId xmlns:a16="http://schemas.microsoft.com/office/drawing/2014/main" id="{3D6AAADE-95CA-ED1C-A97B-0FF919EB6956}"/>
              </a:ext>
            </a:extLst>
          </p:cNvPr>
          <p:cNvSpPr>
            <a:spLocks noGrp="1"/>
          </p:cNvSpPr>
          <p:nvPr>
            <p:ph idx="1"/>
          </p:nvPr>
        </p:nvSpPr>
        <p:spPr/>
        <p:txBody>
          <a:bodyPr/>
          <a:lstStyle/>
          <a:p>
            <a:r>
              <a:rPr lang="fa-IR" dirty="0"/>
              <a:t>تدریس : سهراب خان بدر</a:t>
            </a:r>
            <a:endParaRPr lang="en-US" dirty="0"/>
          </a:p>
        </p:txBody>
      </p:sp>
      <p:sp>
        <p:nvSpPr>
          <p:cNvPr id="4" name="Slide Number Placeholder 3">
            <a:extLst>
              <a:ext uri="{FF2B5EF4-FFF2-40B4-BE49-F238E27FC236}">
                <a16:creationId xmlns:a16="http://schemas.microsoft.com/office/drawing/2014/main" id="{73633E96-1FBC-E84B-121C-C2AAAF23111C}"/>
              </a:ext>
            </a:extLst>
          </p:cNvPr>
          <p:cNvSpPr>
            <a:spLocks noGrp="1"/>
          </p:cNvSpPr>
          <p:nvPr>
            <p:ph type="sldNum" sz="quarter" idx="10"/>
          </p:nvPr>
        </p:nvSpPr>
        <p:spPr/>
        <p:txBody>
          <a:bodyPr/>
          <a:lstStyle/>
          <a:p>
            <a:fld id="{BB936EA6-75EA-BC43-847D-098704264B3C}" type="slidenum">
              <a:rPr lang="en-US" smtClean="0"/>
              <a:pPr/>
              <a:t>1</a:t>
            </a:fld>
            <a:endParaRPr lang="en-US" sz="1400"/>
          </a:p>
        </p:txBody>
      </p:sp>
    </p:spTree>
    <p:extLst>
      <p:ext uri="{BB962C8B-B14F-4D97-AF65-F5344CB8AC3E}">
        <p14:creationId xmlns:p14="http://schemas.microsoft.com/office/powerpoint/2010/main" val="853378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CFC3-E75B-D394-9397-6DE7A8F37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EEAB-5151-C3D1-6D94-11B6500D5E4D}"/>
              </a:ext>
            </a:extLst>
          </p:cNvPr>
          <p:cNvSpPr>
            <a:spLocks noGrp="1"/>
          </p:cNvSpPr>
          <p:nvPr>
            <p:ph type="title"/>
          </p:nvPr>
        </p:nvSpPr>
        <p:spPr/>
        <p:txBody>
          <a:bodyPr/>
          <a:lstStyle/>
          <a:p>
            <a:pPr rtl="1"/>
            <a:r>
              <a:rPr lang="fa-IR" dirty="0"/>
              <a:t>توجه 1 : </a:t>
            </a:r>
            <a:r>
              <a:rPr lang="en-US" dirty="0"/>
              <a:t>push</a:t>
            </a:r>
            <a:r>
              <a:rPr lang="fa-IR" dirty="0"/>
              <a:t> و </a:t>
            </a:r>
            <a:r>
              <a:rPr lang="en-US" dirty="0"/>
              <a:t>overflow</a:t>
            </a:r>
          </a:p>
        </p:txBody>
      </p:sp>
      <p:sp>
        <p:nvSpPr>
          <p:cNvPr id="3" name="Content Placeholder 2">
            <a:extLst>
              <a:ext uri="{FF2B5EF4-FFF2-40B4-BE49-F238E27FC236}">
                <a16:creationId xmlns:a16="http://schemas.microsoft.com/office/drawing/2014/main" id="{975DF866-53F5-670E-CC77-DCECF53CA16D}"/>
              </a:ext>
            </a:extLst>
          </p:cNvPr>
          <p:cNvSpPr>
            <a:spLocks noGrp="1"/>
          </p:cNvSpPr>
          <p:nvPr>
            <p:ph idx="1"/>
          </p:nvPr>
        </p:nvSpPr>
        <p:spPr>
          <a:xfrm>
            <a:off x="609600" y="914400"/>
            <a:ext cx="7848600" cy="838200"/>
          </a:xfrm>
        </p:spPr>
        <p:txBody>
          <a:bodyPr/>
          <a:lstStyle/>
          <a:p>
            <a:pPr algn="r" rtl="1"/>
            <a:r>
              <a:rPr lang="fa-IR" dirty="0"/>
              <a:t>توجه: دو عملگر خاص، برای دو عمل اساسی در پشته ها به کار می رود.</a:t>
            </a:r>
          </a:p>
          <a:p>
            <a:pPr algn="r" rtl="1"/>
            <a:r>
              <a:rPr lang="fa-IR" dirty="0"/>
              <a:t>الف. عملگر </a:t>
            </a:r>
            <a:r>
              <a:rPr lang="en-US" dirty="0"/>
              <a:t>push</a:t>
            </a:r>
            <a:r>
              <a:rPr lang="fa-IR" dirty="0"/>
              <a:t> : برای اضافه کردن یک عنصر در پشته بکار میرود.</a:t>
            </a:r>
          </a:p>
        </p:txBody>
      </p:sp>
      <p:sp>
        <p:nvSpPr>
          <p:cNvPr id="4" name="Slide Number Placeholder 3">
            <a:extLst>
              <a:ext uri="{FF2B5EF4-FFF2-40B4-BE49-F238E27FC236}">
                <a16:creationId xmlns:a16="http://schemas.microsoft.com/office/drawing/2014/main" id="{B02DFF8F-7D85-F931-5A5C-8545DE448830}"/>
              </a:ext>
            </a:extLst>
          </p:cNvPr>
          <p:cNvSpPr>
            <a:spLocks noGrp="1"/>
          </p:cNvSpPr>
          <p:nvPr>
            <p:ph type="sldNum" sz="quarter" idx="10"/>
          </p:nvPr>
        </p:nvSpPr>
        <p:spPr/>
        <p:txBody>
          <a:bodyPr/>
          <a:lstStyle/>
          <a:p>
            <a:fld id="{BB936EA6-75EA-BC43-847D-098704264B3C}" type="slidenum">
              <a:rPr lang="en-US" smtClean="0"/>
              <a:pPr/>
              <a:t>10</a:t>
            </a:fld>
            <a:endParaRPr lang="en-US" sz="1400"/>
          </a:p>
        </p:txBody>
      </p:sp>
      <p:sp>
        <p:nvSpPr>
          <p:cNvPr id="10" name="Arrow: Right 9">
            <a:extLst>
              <a:ext uri="{FF2B5EF4-FFF2-40B4-BE49-F238E27FC236}">
                <a16:creationId xmlns:a16="http://schemas.microsoft.com/office/drawing/2014/main" id="{F9FF9B09-81BB-35D6-6458-421DA5F3581A}"/>
              </a:ext>
            </a:extLst>
          </p:cNvPr>
          <p:cNvSpPr/>
          <p:nvPr/>
        </p:nvSpPr>
        <p:spPr bwMode="auto">
          <a:xfrm>
            <a:off x="2719003" y="5405656"/>
            <a:ext cx="1018544" cy="253246"/>
          </a:xfrm>
          <a:prstGeom prst="rightArrow">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1D3114-B62F-5D52-099E-38FCF5F5EE44}"/>
                  </a:ext>
                </a:extLst>
              </p:cNvPr>
              <p:cNvSpPr txBox="1"/>
              <p:nvPr/>
            </p:nvSpPr>
            <p:spPr>
              <a:xfrm>
                <a:off x="2630162" y="5106839"/>
                <a:ext cx="108555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𝑷𝒖𝒔𝒉</m:t>
                      </m:r>
                      <m:r>
                        <a:rPr lang="en-US" sz="1600" b="1" i="1" dirty="0" smtClean="0">
                          <a:effectLst>
                            <a:outerShdw blurRad="38100" dist="38100" dir="2700000" algn="tl">
                              <a:srgbClr val="000000">
                                <a:alpha val="43137"/>
                              </a:srgbClr>
                            </a:outerShdw>
                          </a:effectLst>
                          <a:latin typeface="Cambria Math" panose="02040503050406030204" pitchFamily="18" charset="0"/>
                        </a:rPr>
                        <m:t>(</m:t>
                      </m:r>
                      <m:r>
                        <a:rPr lang="en-US" sz="1600" b="1" i="1" dirty="0" smtClean="0">
                          <a:effectLst>
                            <a:outerShdw blurRad="38100" dist="38100" dir="2700000" algn="tl">
                              <a:srgbClr val="000000">
                                <a:alpha val="43137"/>
                              </a:srgbClr>
                            </a:outerShdw>
                          </a:effectLst>
                          <a:highlight>
                            <a:srgbClr val="FFFF00"/>
                          </a:highlight>
                          <a:latin typeface="Cambria Math" panose="02040503050406030204" pitchFamily="18" charset="0"/>
                        </a:rPr>
                        <m:t>𝑻</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17" name="TextBox 16">
                <a:extLst>
                  <a:ext uri="{FF2B5EF4-FFF2-40B4-BE49-F238E27FC236}">
                    <a16:creationId xmlns:a16="http://schemas.microsoft.com/office/drawing/2014/main" id="{3B1D3114-B62F-5D52-099E-38FCF5F5EE44}"/>
                  </a:ext>
                </a:extLst>
              </p:cNvPr>
              <p:cNvSpPr txBox="1">
                <a:spLocks noRot="1" noChangeAspect="1" noMove="1" noResize="1" noEditPoints="1" noAdjustHandles="1" noChangeArrowheads="1" noChangeShapeType="1" noTextEdit="1"/>
              </p:cNvSpPr>
              <p:nvPr/>
            </p:nvSpPr>
            <p:spPr>
              <a:xfrm>
                <a:off x="2630162" y="5106839"/>
                <a:ext cx="1085554" cy="338554"/>
              </a:xfrm>
              <a:prstGeom prst="rect">
                <a:avLst/>
              </a:prstGeom>
              <a:blipFill>
                <a:blip r:embed="rId2"/>
                <a:stretch>
                  <a:fillRect b="-20000"/>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6945E431-6607-3F6B-05CD-D2C10B8C331F}"/>
              </a:ext>
            </a:extLst>
          </p:cNvPr>
          <p:cNvSpPr/>
          <p:nvPr/>
        </p:nvSpPr>
        <p:spPr bwMode="auto">
          <a:xfrm>
            <a:off x="5870239" y="5392202"/>
            <a:ext cx="1018544" cy="253246"/>
          </a:xfrm>
          <a:prstGeom prst="rightArrow">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B2E233-AE9A-A3F1-253E-66BCD9A30313}"/>
                  </a:ext>
                </a:extLst>
              </p:cNvPr>
              <p:cNvSpPr txBox="1"/>
              <p:nvPr/>
            </p:nvSpPr>
            <p:spPr>
              <a:xfrm>
                <a:off x="5715000" y="5022870"/>
                <a:ext cx="10486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𝑷𝒖𝒔𝒉</m:t>
                      </m:r>
                      <m:r>
                        <a:rPr lang="en-US" sz="1600" b="1" i="1" dirty="0" smtClean="0">
                          <a:effectLst>
                            <a:outerShdw blurRad="38100" dist="38100" dir="2700000" algn="tl">
                              <a:srgbClr val="000000">
                                <a:alpha val="43137"/>
                              </a:srgbClr>
                            </a:outerShdw>
                          </a:effectLst>
                          <a:latin typeface="Cambria Math" panose="02040503050406030204" pitchFamily="18" charset="0"/>
                        </a:rPr>
                        <m:t>(</m:t>
                      </m:r>
                      <m:r>
                        <a:rPr lang="en-US" sz="1600" b="1" i="1" dirty="0" smtClean="0">
                          <a:effectLst>
                            <a:outerShdw blurRad="38100" dist="38100" dir="2700000" algn="tl">
                              <a:srgbClr val="000000">
                                <a:alpha val="43137"/>
                              </a:srgbClr>
                            </a:outerShdw>
                          </a:effectLst>
                          <a:highlight>
                            <a:srgbClr val="FFFF00"/>
                          </a:highlight>
                          <a:latin typeface="Cambria Math" panose="02040503050406030204" pitchFamily="18" charset="0"/>
                        </a:rPr>
                        <m:t>𝑽</m:t>
                      </m:r>
                      <m:r>
                        <a:rPr lang="en-US" sz="1600" b="1" i="1" dirty="0">
                          <a:effectLst>
                            <a:outerShdw blurRad="38100" dist="38100" dir="2700000" algn="tl">
                              <a:srgbClr val="000000">
                                <a:alpha val="43137"/>
                              </a:srgbClr>
                            </a:outerShdw>
                          </a:effectLst>
                          <a:latin typeface="Cambria Math" panose="02040503050406030204" pitchFamily="18" charset="0"/>
                        </a:rPr>
                        <m:t>)</m:t>
                      </m:r>
                    </m:oMath>
                  </m:oMathPara>
                </a14:m>
                <a:endParaRPr lang="en-US" sz="1600" b="1" i="1" dirty="0">
                  <a:effectLst>
                    <a:outerShdw blurRad="38100" dist="38100" dir="2700000" algn="tl">
                      <a:srgbClr val="000000">
                        <a:alpha val="43137"/>
                      </a:srgbClr>
                    </a:outerShdw>
                  </a:effectLst>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1B2E233-AE9A-A3F1-253E-66BCD9A30313}"/>
                  </a:ext>
                </a:extLst>
              </p:cNvPr>
              <p:cNvSpPr txBox="1">
                <a:spLocks noRot="1" noChangeAspect="1" noMove="1" noResize="1" noEditPoints="1" noAdjustHandles="1" noChangeArrowheads="1" noChangeShapeType="1" noTextEdit="1"/>
              </p:cNvSpPr>
              <p:nvPr/>
            </p:nvSpPr>
            <p:spPr>
              <a:xfrm>
                <a:off x="5715000" y="5022870"/>
                <a:ext cx="1048685" cy="338554"/>
              </a:xfrm>
              <a:prstGeom prst="rect">
                <a:avLst/>
              </a:prstGeom>
              <a:blipFill>
                <a:blip r:embed="rId3"/>
                <a:stretch>
                  <a:fillRect b="-20000"/>
                </a:stretch>
              </a:blipFill>
            </p:spPr>
            <p:txBody>
              <a:bodyPr/>
              <a:lstStyle/>
              <a:p>
                <a:r>
                  <a:rPr lang="en-US">
                    <a:noFill/>
                  </a:rPr>
                  <a:t> </a:t>
                </a:r>
              </a:p>
            </p:txBody>
          </p:sp>
        </mc:Fallback>
      </mc:AlternateContent>
      <p:graphicFrame>
        <p:nvGraphicFramePr>
          <p:cNvPr id="27" name="Table 26">
            <a:extLst>
              <a:ext uri="{FF2B5EF4-FFF2-40B4-BE49-F238E27FC236}">
                <a16:creationId xmlns:a16="http://schemas.microsoft.com/office/drawing/2014/main" id="{5D180780-CB5A-7323-F5C5-0C2D373C0D7D}"/>
              </a:ext>
            </a:extLst>
          </p:cNvPr>
          <p:cNvGraphicFramePr>
            <a:graphicFrameLocks noGrp="1"/>
          </p:cNvGraphicFramePr>
          <p:nvPr>
            <p:extLst>
              <p:ext uri="{D42A27DB-BD31-4B8C-83A1-F6EECF244321}">
                <p14:modId xmlns:p14="http://schemas.microsoft.com/office/powerpoint/2010/main" val="635565388"/>
              </p:ext>
            </p:extLst>
          </p:nvPr>
        </p:nvGraphicFramePr>
        <p:xfrm>
          <a:off x="890938" y="2849513"/>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32" name="Straight Arrow Connector 31">
            <a:extLst>
              <a:ext uri="{FF2B5EF4-FFF2-40B4-BE49-F238E27FC236}">
                <a16:creationId xmlns:a16="http://schemas.microsoft.com/office/drawing/2014/main" id="{7A6875B3-8C25-0359-15D6-45753F144E2F}"/>
              </a:ext>
            </a:extLst>
          </p:cNvPr>
          <p:cNvCxnSpPr>
            <a:cxnSpLocks/>
          </p:cNvCxnSpPr>
          <p:nvPr/>
        </p:nvCxnSpPr>
        <p:spPr bwMode="auto">
          <a:xfrm>
            <a:off x="1163042" y="3363274"/>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33" name="TextBox 32">
            <a:extLst>
              <a:ext uri="{FF2B5EF4-FFF2-40B4-BE49-F238E27FC236}">
                <a16:creationId xmlns:a16="http://schemas.microsoft.com/office/drawing/2014/main" id="{6D4A08FA-C3D9-9605-D5D6-82B84890D578}"/>
              </a:ext>
            </a:extLst>
          </p:cNvPr>
          <p:cNvSpPr txBox="1"/>
          <p:nvPr/>
        </p:nvSpPr>
        <p:spPr>
          <a:xfrm>
            <a:off x="624112" y="3154313"/>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38" name="Arc 37">
            <a:extLst>
              <a:ext uri="{FF2B5EF4-FFF2-40B4-BE49-F238E27FC236}">
                <a16:creationId xmlns:a16="http://schemas.microsoft.com/office/drawing/2014/main" id="{2017D894-D29F-86AC-A4CC-6571A139A167}"/>
              </a:ext>
            </a:extLst>
          </p:cNvPr>
          <p:cNvSpPr/>
          <p:nvPr/>
        </p:nvSpPr>
        <p:spPr bwMode="auto">
          <a:xfrm>
            <a:off x="693499" y="2083004"/>
            <a:ext cx="1275324" cy="1671831"/>
          </a:xfrm>
          <a:prstGeom prst="arc">
            <a:avLst>
              <a:gd name="adj1" fmla="val 16200000"/>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graphicFrame>
        <p:nvGraphicFramePr>
          <p:cNvPr id="8" name="Table 7">
            <a:extLst>
              <a:ext uri="{FF2B5EF4-FFF2-40B4-BE49-F238E27FC236}">
                <a16:creationId xmlns:a16="http://schemas.microsoft.com/office/drawing/2014/main" id="{84D858D5-2D1A-F305-EC3C-F68D9240A333}"/>
              </a:ext>
            </a:extLst>
          </p:cNvPr>
          <p:cNvGraphicFramePr>
            <a:graphicFrameLocks noGrp="1"/>
          </p:cNvGraphicFramePr>
          <p:nvPr>
            <p:extLst>
              <p:ext uri="{D42A27DB-BD31-4B8C-83A1-F6EECF244321}">
                <p14:modId xmlns:p14="http://schemas.microsoft.com/office/powerpoint/2010/main" val="2768212804"/>
              </p:ext>
            </p:extLst>
          </p:nvPr>
        </p:nvGraphicFramePr>
        <p:xfrm>
          <a:off x="4002306" y="3038219"/>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9" name="Straight Arrow Connector 8">
            <a:extLst>
              <a:ext uri="{FF2B5EF4-FFF2-40B4-BE49-F238E27FC236}">
                <a16:creationId xmlns:a16="http://schemas.microsoft.com/office/drawing/2014/main" id="{47DC12DA-50DE-4C77-D34A-E87BAF275CA0}"/>
              </a:ext>
            </a:extLst>
          </p:cNvPr>
          <p:cNvCxnSpPr>
            <a:cxnSpLocks/>
          </p:cNvCxnSpPr>
          <p:nvPr/>
        </p:nvCxnSpPr>
        <p:spPr bwMode="auto">
          <a:xfrm>
            <a:off x="4292610" y="3233681"/>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11" name="TextBox 10">
            <a:extLst>
              <a:ext uri="{FF2B5EF4-FFF2-40B4-BE49-F238E27FC236}">
                <a16:creationId xmlns:a16="http://schemas.microsoft.com/office/drawing/2014/main" id="{803CB1A9-3F01-C5D5-0938-60CC9CFA0EDD}"/>
              </a:ext>
            </a:extLst>
          </p:cNvPr>
          <p:cNvSpPr txBox="1"/>
          <p:nvPr/>
        </p:nvSpPr>
        <p:spPr>
          <a:xfrm>
            <a:off x="3753680" y="3024720"/>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12" name="Arc 11">
            <a:extLst>
              <a:ext uri="{FF2B5EF4-FFF2-40B4-BE49-F238E27FC236}">
                <a16:creationId xmlns:a16="http://schemas.microsoft.com/office/drawing/2014/main" id="{74C58223-354B-075C-937D-919E2FF88827}"/>
              </a:ext>
            </a:extLst>
          </p:cNvPr>
          <p:cNvSpPr/>
          <p:nvPr/>
        </p:nvSpPr>
        <p:spPr bwMode="auto">
          <a:xfrm rot="20913725">
            <a:off x="3654948" y="1894896"/>
            <a:ext cx="1275324" cy="1671831"/>
          </a:xfrm>
          <a:prstGeom prst="arc">
            <a:avLst>
              <a:gd name="adj1" fmla="val 16200000"/>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4" name="Multiplication Sign 13">
            <a:extLst>
              <a:ext uri="{FF2B5EF4-FFF2-40B4-BE49-F238E27FC236}">
                <a16:creationId xmlns:a16="http://schemas.microsoft.com/office/drawing/2014/main" id="{D1C6F94C-AEE0-1A59-5086-AC7B85983599}"/>
              </a:ext>
            </a:extLst>
          </p:cNvPr>
          <p:cNvSpPr/>
          <p:nvPr/>
        </p:nvSpPr>
        <p:spPr bwMode="auto">
          <a:xfrm>
            <a:off x="4924293" y="2527114"/>
            <a:ext cx="497252" cy="573747"/>
          </a:xfrm>
          <a:prstGeom prst="mathMultiply">
            <a:avLst>
              <a:gd name="adj1" fmla="val 0"/>
            </a:avLst>
          </a:prstGeom>
          <a:ln>
            <a:headEnd type="oval" w="med" len="med"/>
            <a:tailEnd type="triangle" w="med" len="med"/>
          </a:ln>
        </p:spPr>
        <p:style>
          <a:lnRef idx="2">
            <a:schemeClr val="accent1"/>
          </a:lnRef>
          <a:fillRef idx="1">
            <a:schemeClr val="lt1"/>
          </a:fillRef>
          <a:effectRef idx="0">
            <a:schemeClr val="accent1"/>
          </a:effectRef>
          <a:fontRef idx="minor">
            <a:schemeClr val="dk1"/>
          </a:fontRef>
        </p:style>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graphicFrame>
        <p:nvGraphicFramePr>
          <p:cNvPr id="15" name="Table 14">
            <a:extLst>
              <a:ext uri="{FF2B5EF4-FFF2-40B4-BE49-F238E27FC236}">
                <a16:creationId xmlns:a16="http://schemas.microsoft.com/office/drawing/2014/main" id="{AADAEA22-FF97-B046-ADA1-AF2D50FF19A0}"/>
              </a:ext>
            </a:extLst>
          </p:cNvPr>
          <p:cNvGraphicFramePr>
            <a:graphicFrameLocks noGrp="1"/>
          </p:cNvGraphicFramePr>
          <p:nvPr>
            <p:extLst>
              <p:ext uri="{D42A27DB-BD31-4B8C-83A1-F6EECF244321}">
                <p14:modId xmlns:p14="http://schemas.microsoft.com/office/powerpoint/2010/main" val="2768212804"/>
              </p:ext>
            </p:extLst>
          </p:nvPr>
        </p:nvGraphicFramePr>
        <p:xfrm>
          <a:off x="7113674" y="3024720"/>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16" name="Straight Arrow Connector 15">
            <a:extLst>
              <a:ext uri="{FF2B5EF4-FFF2-40B4-BE49-F238E27FC236}">
                <a16:creationId xmlns:a16="http://schemas.microsoft.com/office/drawing/2014/main" id="{969907F3-A52F-9959-E430-D1DFE7DCC55C}"/>
              </a:ext>
            </a:extLst>
          </p:cNvPr>
          <p:cNvCxnSpPr>
            <a:cxnSpLocks/>
          </p:cNvCxnSpPr>
          <p:nvPr/>
        </p:nvCxnSpPr>
        <p:spPr bwMode="auto">
          <a:xfrm>
            <a:off x="7403978" y="3220182"/>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18" name="TextBox 17">
            <a:extLst>
              <a:ext uri="{FF2B5EF4-FFF2-40B4-BE49-F238E27FC236}">
                <a16:creationId xmlns:a16="http://schemas.microsoft.com/office/drawing/2014/main" id="{582573A6-03A9-5A43-C7CF-D2289FD7650D}"/>
              </a:ext>
            </a:extLst>
          </p:cNvPr>
          <p:cNvSpPr txBox="1"/>
          <p:nvPr/>
        </p:nvSpPr>
        <p:spPr>
          <a:xfrm>
            <a:off x="6865048" y="3011221"/>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21" name="TextBox 20">
            <a:extLst>
              <a:ext uri="{FF2B5EF4-FFF2-40B4-BE49-F238E27FC236}">
                <a16:creationId xmlns:a16="http://schemas.microsoft.com/office/drawing/2014/main" id="{F585D315-F4D3-B542-CA27-7EDE9D903B20}"/>
              </a:ext>
            </a:extLst>
          </p:cNvPr>
          <p:cNvSpPr txBox="1"/>
          <p:nvPr/>
        </p:nvSpPr>
        <p:spPr>
          <a:xfrm>
            <a:off x="1041159" y="1841411"/>
            <a:ext cx="349989" cy="369332"/>
          </a:xfrm>
          <a:prstGeom prst="rect">
            <a:avLst/>
          </a:prstGeom>
          <a:noFill/>
        </p:spPr>
        <p:txBody>
          <a:bodyPr wrap="square" rtlCol="0">
            <a:spAutoFit/>
          </a:bodyPr>
          <a:lstStyle/>
          <a:p>
            <a:r>
              <a:rPr lang="en-US" dirty="0"/>
              <a:t>T</a:t>
            </a:r>
          </a:p>
        </p:txBody>
      </p:sp>
      <p:sp>
        <p:nvSpPr>
          <p:cNvPr id="23" name="TextBox 22">
            <a:extLst>
              <a:ext uri="{FF2B5EF4-FFF2-40B4-BE49-F238E27FC236}">
                <a16:creationId xmlns:a16="http://schemas.microsoft.com/office/drawing/2014/main" id="{532565FE-830E-F1E5-1E89-997CBAB0EB01}"/>
              </a:ext>
            </a:extLst>
          </p:cNvPr>
          <p:cNvSpPr txBox="1"/>
          <p:nvPr/>
        </p:nvSpPr>
        <p:spPr>
          <a:xfrm>
            <a:off x="3737547" y="1635058"/>
            <a:ext cx="349989" cy="369332"/>
          </a:xfrm>
          <a:prstGeom prst="rect">
            <a:avLst/>
          </a:prstGeom>
          <a:noFill/>
        </p:spPr>
        <p:txBody>
          <a:bodyPr wrap="square" rtlCol="0">
            <a:spAutoFit/>
          </a:bodyPr>
          <a:lstStyle/>
          <a:p>
            <a:r>
              <a:rPr lang="en-US" dirty="0"/>
              <a:t>V</a:t>
            </a:r>
          </a:p>
        </p:txBody>
      </p:sp>
      <p:sp>
        <p:nvSpPr>
          <p:cNvPr id="24" name="Rectangle 23">
            <a:extLst>
              <a:ext uri="{FF2B5EF4-FFF2-40B4-BE49-F238E27FC236}">
                <a16:creationId xmlns:a16="http://schemas.microsoft.com/office/drawing/2014/main" id="{252F8401-9FF7-1B18-D845-B43F3EB2C089}"/>
              </a:ext>
            </a:extLst>
          </p:cNvPr>
          <p:cNvSpPr/>
          <p:nvPr/>
        </p:nvSpPr>
        <p:spPr>
          <a:xfrm>
            <a:off x="6535008" y="2234726"/>
            <a:ext cx="1840567"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overflow</a:t>
            </a:r>
          </a:p>
        </p:txBody>
      </p:sp>
    </p:spTree>
    <p:extLst>
      <p:ext uri="{BB962C8B-B14F-4D97-AF65-F5344CB8AC3E}">
        <p14:creationId xmlns:p14="http://schemas.microsoft.com/office/powerpoint/2010/main" val="339192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1D3A5-EB6F-CED9-11DE-B4FBACDC3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B2627-8564-0877-89A7-7BEC5AC0CA54}"/>
              </a:ext>
            </a:extLst>
          </p:cNvPr>
          <p:cNvSpPr>
            <a:spLocks noGrp="1"/>
          </p:cNvSpPr>
          <p:nvPr>
            <p:ph type="title"/>
          </p:nvPr>
        </p:nvSpPr>
        <p:spPr/>
        <p:txBody>
          <a:bodyPr/>
          <a:lstStyle/>
          <a:p>
            <a:pPr rtl="1"/>
            <a:r>
              <a:rPr lang="fa-IR" dirty="0"/>
              <a:t>توجه </a:t>
            </a:r>
            <a:r>
              <a:rPr lang="en-US" dirty="0"/>
              <a:t>2</a:t>
            </a:r>
            <a:r>
              <a:rPr lang="fa-IR" dirty="0"/>
              <a:t> : </a:t>
            </a:r>
            <a:r>
              <a:rPr lang="en-US" dirty="0"/>
              <a:t>pop</a:t>
            </a:r>
            <a:r>
              <a:rPr lang="fa-IR" dirty="0"/>
              <a:t> و </a:t>
            </a:r>
            <a:r>
              <a:rPr lang="en-US" dirty="0"/>
              <a:t>underflow</a:t>
            </a:r>
          </a:p>
        </p:txBody>
      </p:sp>
      <p:sp>
        <p:nvSpPr>
          <p:cNvPr id="3" name="Content Placeholder 2">
            <a:extLst>
              <a:ext uri="{FF2B5EF4-FFF2-40B4-BE49-F238E27FC236}">
                <a16:creationId xmlns:a16="http://schemas.microsoft.com/office/drawing/2014/main" id="{97C49B46-9FBE-ED7D-FD5C-5EE8E5E3C2AD}"/>
              </a:ext>
            </a:extLst>
          </p:cNvPr>
          <p:cNvSpPr>
            <a:spLocks noGrp="1"/>
          </p:cNvSpPr>
          <p:nvPr>
            <p:ph idx="1"/>
          </p:nvPr>
        </p:nvSpPr>
        <p:spPr>
          <a:xfrm>
            <a:off x="609600" y="914400"/>
            <a:ext cx="7848600" cy="838200"/>
          </a:xfrm>
        </p:spPr>
        <p:txBody>
          <a:bodyPr/>
          <a:lstStyle/>
          <a:p>
            <a:pPr algn="r" rtl="1"/>
            <a:r>
              <a:rPr lang="fa-IR" dirty="0"/>
              <a:t>توجه: دو عملگر خاص، برای دو عمل اساسی در پشته ها به کار می رود.</a:t>
            </a:r>
          </a:p>
          <a:p>
            <a:pPr algn="r" rtl="1"/>
            <a:r>
              <a:rPr lang="fa-IR" dirty="0"/>
              <a:t>الف. عملگر </a:t>
            </a:r>
            <a:r>
              <a:rPr lang="en-US" dirty="0"/>
              <a:t>pop</a:t>
            </a:r>
            <a:r>
              <a:rPr lang="fa-IR" dirty="0"/>
              <a:t> : برای حذف یک عنصر از پشته به کار میرود.</a:t>
            </a:r>
          </a:p>
        </p:txBody>
      </p:sp>
      <p:sp>
        <p:nvSpPr>
          <p:cNvPr id="4" name="Slide Number Placeholder 3">
            <a:extLst>
              <a:ext uri="{FF2B5EF4-FFF2-40B4-BE49-F238E27FC236}">
                <a16:creationId xmlns:a16="http://schemas.microsoft.com/office/drawing/2014/main" id="{286AEA22-E8B3-8493-259C-747448E39D65}"/>
              </a:ext>
            </a:extLst>
          </p:cNvPr>
          <p:cNvSpPr>
            <a:spLocks noGrp="1"/>
          </p:cNvSpPr>
          <p:nvPr>
            <p:ph type="sldNum" sz="quarter" idx="10"/>
          </p:nvPr>
        </p:nvSpPr>
        <p:spPr/>
        <p:txBody>
          <a:bodyPr/>
          <a:lstStyle/>
          <a:p>
            <a:fld id="{BB936EA6-75EA-BC43-847D-098704264B3C}" type="slidenum">
              <a:rPr lang="en-US" smtClean="0"/>
              <a:pPr/>
              <a:t>11</a:t>
            </a:fld>
            <a:endParaRPr lang="en-US" sz="1400"/>
          </a:p>
        </p:txBody>
      </p:sp>
      <p:sp>
        <p:nvSpPr>
          <p:cNvPr id="10" name="Arrow: Right 9">
            <a:extLst>
              <a:ext uri="{FF2B5EF4-FFF2-40B4-BE49-F238E27FC236}">
                <a16:creationId xmlns:a16="http://schemas.microsoft.com/office/drawing/2014/main" id="{475972AE-E152-8899-E073-8193A71DDDBF}"/>
              </a:ext>
            </a:extLst>
          </p:cNvPr>
          <p:cNvSpPr/>
          <p:nvPr/>
        </p:nvSpPr>
        <p:spPr bwMode="auto">
          <a:xfrm>
            <a:off x="2719003" y="5405656"/>
            <a:ext cx="1018544" cy="253246"/>
          </a:xfrm>
          <a:prstGeom prst="rightArrow">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5990DE-78BF-6A74-F8CC-807D0E825F68}"/>
                  </a:ext>
                </a:extLst>
              </p:cNvPr>
              <p:cNvSpPr txBox="1"/>
              <p:nvPr/>
            </p:nvSpPr>
            <p:spPr>
              <a:xfrm>
                <a:off x="2630162" y="5106839"/>
                <a:ext cx="8306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17" name="TextBox 16">
                <a:extLst>
                  <a:ext uri="{FF2B5EF4-FFF2-40B4-BE49-F238E27FC236}">
                    <a16:creationId xmlns:a16="http://schemas.microsoft.com/office/drawing/2014/main" id="{725990DE-78BF-6A74-F8CC-807D0E825F68}"/>
                  </a:ext>
                </a:extLst>
              </p:cNvPr>
              <p:cNvSpPr txBox="1">
                <a:spLocks noRot="1" noChangeAspect="1" noMove="1" noResize="1" noEditPoints="1" noAdjustHandles="1" noChangeArrowheads="1" noChangeShapeType="1" noTextEdit="1"/>
              </p:cNvSpPr>
              <p:nvPr/>
            </p:nvSpPr>
            <p:spPr>
              <a:xfrm>
                <a:off x="2630162" y="5106839"/>
                <a:ext cx="830677" cy="338554"/>
              </a:xfrm>
              <a:prstGeom prst="rect">
                <a:avLst/>
              </a:prstGeom>
              <a:blipFill>
                <a:blip r:embed="rId2"/>
                <a:stretch>
                  <a:fillRect b="-20000"/>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D327C03A-C8E0-3B38-8AB4-1FB568FE06C1}"/>
              </a:ext>
            </a:extLst>
          </p:cNvPr>
          <p:cNvSpPr/>
          <p:nvPr/>
        </p:nvSpPr>
        <p:spPr bwMode="auto">
          <a:xfrm>
            <a:off x="5870239" y="5392202"/>
            <a:ext cx="1018544" cy="253246"/>
          </a:xfrm>
          <a:prstGeom prst="rightArrow">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72A95E-87AE-3764-921A-565FC9C54060}"/>
                  </a:ext>
                </a:extLst>
              </p:cNvPr>
              <p:cNvSpPr txBox="1"/>
              <p:nvPr/>
            </p:nvSpPr>
            <p:spPr>
              <a:xfrm>
                <a:off x="5715000" y="5022870"/>
                <a:ext cx="78579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a:effectLst>
                            <a:outerShdw blurRad="38100" dist="38100" dir="2700000" algn="tl">
                              <a:srgbClr val="000000">
                                <a:alpha val="43137"/>
                              </a:srgbClr>
                            </a:outerShdw>
                          </a:effectLst>
                          <a:latin typeface="Cambria Math" panose="02040503050406030204" pitchFamily="18" charset="0"/>
                        </a:rPr>
                        <m:t>()</m:t>
                      </m:r>
                    </m:oMath>
                  </m:oMathPara>
                </a14:m>
                <a:endParaRPr lang="en-US" sz="1600" b="1" i="1" dirty="0">
                  <a:effectLst>
                    <a:outerShdw blurRad="38100" dist="38100" dir="2700000" algn="tl">
                      <a:srgbClr val="000000">
                        <a:alpha val="43137"/>
                      </a:srgbClr>
                    </a:outerShdw>
                  </a:effectLst>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C72A95E-87AE-3764-921A-565FC9C54060}"/>
                  </a:ext>
                </a:extLst>
              </p:cNvPr>
              <p:cNvSpPr txBox="1">
                <a:spLocks noRot="1" noChangeAspect="1" noMove="1" noResize="1" noEditPoints="1" noAdjustHandles="1" noChangeArrowheads="1" noChangeShapeType="1" noTextEdit="1"/>
              </p:cNvSpPr>
              <p:nvPr/>
            </p:nvSpPr>
            <p:spPr>
              <a:xfrm>
                <a:off x="5715000" y="5022870"/>
                <a:ext cx="785793" cy="338554"/>
              </a:xfrm>
              <a:prstGeom prst="rect">
                <a:avLst/>
              </a:prstGeom>
              <a:blipFill>
                <a:blip r:embed="rId3"/>
                <a:stretch>
                  <a:fillRect r="-781" b="-20000"/>
                </a:stretch>
              </a:blipFill>
            </p:spPr>
            <p:txBody>
              <a:bodyPr/>
              <a:lstStyle/>
              <a:p>
                <a:r>
                  <a:rPr lang="en-US">
                    <a:noFill/>
                  </a:rPr>
                  <a:t> </a:t>
                </a:r>
              </a:p>
            </p:txBody>
          </p:sp>
        </mc:Fallback>
      </mc:AlternateContent>
      <p:graphicFrame>
        <p:nvGraphicFramePr>
          <p:cNvPr id="27" name="Table 26">
            <a:extLst>
              <a:ext uri="{FF2B5EF4-FFF2-40B4-BE49-F238E27FC236}">
                <a16:creationId xmlns:a16="http://schemas.microsoft.com/office/drawing/2014/main" id="{1FFA5B53-305F-8A27-5E95-5ACD508F7B36}"/>
              </a:ext>
            </a:extLst>
          </p:cNvPr>
          <p:cNvGraphicFramePr>
            <a:graphicFrameLocks noGrp="1"/>
          </p:cNvGraphicFramePr>
          <p:nvPr>
            <p:extLst>
              <p:ext uri="{D42A27DB-BD31-4B8C-83A1-F6EECF244321}">
                <p14:modId xmlns:p14="http://schemas.microsoft.com/office/powerpoint/2010/main" val="1668776495"/>
              </p:ext>
            </p:extLst>
          </p:nvPr>
        </p:nvGraphicFramePr>
        <p:xfrm>
          <a:off x="762000" y="2342637"/>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32" name="Straight Arrow Connector 31">
            <a:extLst>
              <a:ext uri="{FF2B5EF4-FFF2-40B4-BE49-F238E27FC236}">
                <a16:creationId xmlns:a16="http://schemas.microsoft.com/office/drawing/2014/main" id="{E038BFE5-6B94-1761-3477-7B7A89BC027E}"/>
              </a:ext>
            </a:extLst>
          </p:cNvPr>
          <p:cNvCxnSpPr>
            <a:cxnSpLocks/>
          </p:cNvCxnSpPr>
          <p:nvPr/>
        </p:nvCxnSpPr>
        <p:spPr bwMode="auto">
          <a:xfrm>
            <a:off x="939159" y="2876994"/>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33" name="TextBox 32">
            <a:extLst>
              <a:ext uri="{FF2B5EF4-FFF2-40B4-BE49-F238E27FC236}">
                <a16:creationId xmlns:a16="http://schemas.microsoft.com/office/drawing/2014/main" id="{070BCF1A-D14D-CCE8-CD6D-C093112BC093}"/>
              </a:ext>
            </a:extLst>
          </p:cNvPr>
          <p:cNvSpPr txBox="1"/>
          <p:nvPr/>
        </p:nvSpPr>
        <p:spPr>
          <a:xfrm>
            <a:off x="400229" y="2876994"/>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graphicFrame>
        <p:nvGraphicFramePr>
          <p:cNvPr id="11" name="Table 10">
            <a:extLst>
              <a:ext uri="{FF2B5EF4-FFF2-40B4-BE49-F238E27FC236}">
                <a16:creationId xmlns:a16="http://schemas.microsoft.com/office/drawing/2014/main" id="{87972931-FE0A-025B-026A-B187225DDD8C}"/>
              </a:ext>
            </a:extLst>
          </p:cNvPr>
          <p:cNvGraphicFramePr>
            <a:graphicFrameLocks noGrp="1"/>
          </p:cNvGraphicFramePr>
          <p:nvPr>
            <p:extLst>
              <p:ext uri="{D42A27DB-BD31-4B8C-83A1-F6EECF244321}">
                <p14:modId xmlns:p14="http://schemas.microsoft.com/office/powerpoint/2010/main" val="1025441988"/>
              </p:ext>
            </p:extLst>
          </p:nvPr>
        </p:nvGraphicFramePr>
        <p:xfrm>
          <a:off x="4045408" y="2342637"/>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12" name="Straight Arrow Connector 11">
            <a:extLst>
              <a:ext uri="{FF2B5EF4-FFF2-40B4-BE49-F238E27FC236}">
                <a16:creationId xmlns:a16="http://schemas.microsoft.com/office/drawing/2014/main" id="{EBF743A4-42CE-B868-F4EA-7423CE637439}"/>
              </a:ext>
            </a:extLst>
          </p:cNvPr>
          <p:cNvCxnSpPr>
            <a:cxnSpLocks/>
          </p:cNvCxnSpPr>
          <p:nvPr/>
        </p:nvCxnSpPr>
        <p:spPr bwMode="auto">
          <a:xfrm>
            <a:off x="4336915" y="3236183"/>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13" name="TextBox 12">
            <a:extLst>
              <a:ext uri="{FF2B5EF4-FFF2-40B4-BE49-F238E27FC236}">
                <a16:creationId xmlns:a16="http://schemas.microsoft.com/office/drawing/2014/main" id="{D89F7C97-E469-0168-79E3-84B700B2B630}"/>
              </a:ext>
            </a:extLst>
          </p:cNvPr>
          <p:cNvSpPr txBox="1"/>
          <p:nvPr/>
        </p:nvSpPr>
        <p:spPr>
          <a:xfrm>
            <a:off x="3797985" y="3236183"/>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graphicFrame>
        <p:nvGraphicFramePr>
          <p:cNvPr id="14" name="Table 13">
            <a:extLst>
              <a:ext uri="{FF2B5EF4-FFF2-40B4-BE49-F238E27FC236}">
                <a16:creationId xmlns:a16="http://schemas.microsoft.com/office/drawing/2014/main" id="{0DBC494C-24CE-EFBF-4F73-D1456D5E3463}"/>
              </a:ext>
            </a:extLst>
          </p:cNvPr>
          <p:cNvGraphicFramePr>
            <a:graphicFrameLocks noGrp="1"/>
          </p:cNvGraphicFramePr>
          <p:nvPr>
            <p:extLst>
              <p:ext uri="{D42A27DB-BD31-4B8C-83A1-F6EECF244321}">
                <p14:modId xmlns:p14="http://schemas.microsoft.com/office/powerpoint/2010/main" val="273639589"/>
              </p:ext>
            </p:extLst>
          </p:nvPr>
        </p:nvGraphicFramePr>
        <p:xfrm>
          <a:off x="6806758" y="2342637"/>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15" name="Straight Arrow Connector 14">
            <a:extLst>
              <a:ext uri="{FF2B5EF4-FFF2-40B4-BE49-F238E27FC236}">
                <a16:creationId xmlns:a16="http://schemas.microsoft.com/office/drawing/2014/main" id="{6E33461C-43E4-FC39-F45D-54F1B09334E7}"/>
              </a:ext>
            </a:extLst>
          </p:cNvPr>
          <p:cNvCxnSpPr>
            <a:cxnSpLocks/>
          </p:cNvCxnSpPr>
          <p:nvPr/>
        </p:nvCxnSpPr>
        <p:spPr bwMode="auto">
          <a:xfrm>
            <a:off x="7121457" y="3640613"/>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16" name="TextBox 15">
            <a:extLst>
              <a:ext uri="{FF2B5EF4-FFF2-40B4-BE49-F238E27FC236}">
                <a16:creationId xmlns:a16="http://schemas.microsoft.com/office/drawing/2014/main" id="{AF615D30-6324-FEDD-6D89-C6EE3F45449D}"/>
              </a:ext>
            </a:extLst>
          </p:cNvPr>
          <p:cNvSpPr txBox="1"/>
          <p:nvPr/>
        </p:nvSpPr>
        <p:spPr>
          <a:xfrm>
            <a:off x="6582527" y="3640613"/>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18" name="Arc 17">
            <a:extLst>
              <a:ext uri="{FF2B5EF4-FFF2-40B4-BE49-F238E27FC236}">
                <a16:creationId xmlns:a16="http://schemas.microsoft.com/office/drawing/2014/main" id="{14D0B6E1-4DDA-7F53-304F-BDAD0CCA75AD}"/>
              </a:ext>
            </a:extLst>
          </p:cNvPr>
          <p:cNvSpPr/>
          <p:nvPr/>
        </p:nvSpPr>
        <p:spPr bwMode="auto">
          <a:xfrm rot="16763901">
            <a:off x="1507925" y="2346269"/>
            <a:ext cx="1635566" cy="838200"/>
          </a:xfrm>
          <a:prstGeom prst="arc">
            <a:avLst>
              <a:gd name="adj1" fmla="val 16200000"/>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9" name="Arc 18">
            <a:extLst>
              <a:ext uri="{FF2B5EF4-FFF2-40B4-BE49-F238E27FC236}">
                <a16:creationId xmlns:a16="http://schemas.microsoft.com/office/drawing/2014/main" id="{09BE82FF-0609-3067-AF3A-4BC54283F282}"/>
              </a:ext>
            </a:extLst>
          </p:cNvPr>
          <p:cNvSpPr/>
          <p:nvPr/>
        </p:nvSpPr>
        <p:spPr bwMode="auto">
          <a:xfrm rot="16763901">
            <a:off x="4342498" y="2536889"/>
            <a:ext cx="2163206" cy="838200"/>
          </a:xfrm>
          <a:prstGeom prst="arc">
            <a:avLst>
              <a:gd name="adj1" fmla="val 13684732"/>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Tree>
    <p:extLst>
      <p:ext uri="{BB962C8B-B14F-4D97-AF65-F5344CB8AC3E}">
        <p14:creationId xmlns:p14="http://schemas.microsoft.com/office/powerpoint/2010/main" val="3917223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5F3B-4E18-19BA-AD01-418B42E7A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0A250-1189-DEBA-F308-B1536ADEB588}"/>
              </a:ext>
            </a:extLst>
          </p:cNvPr>
          <p:cNvSpPr>
            <a:spLocks noGrp="1"/>
          </p:cNvSpPr>
          <p:nvPr>
            <p:ph type="title"/>
          </p:nvPr>
        </p:nvSpPr>
        <p:spPr/>
        <p:txBody>
          <a:bodyPr/>
          <a:lstStyle/>
          <a:p>
            <a:pPr rtl="1"/>
            <a:r>
              <a:rPr lang="fa-IR" dirty="0"/>
              <a:t>توجه </a:t>
            </a:r>
            <a:r>
              <a:rPr lang="en-US" dirty="0"/>
              <a:t>2</a:t>
            </a:r>
            <a:r>
              <a:rPr lang="fa-IR" dirty="0"/>
              <a:t> : </a:t>
            </a:r>
            <a:r>
              <a:rPr lang="en-US" dirty="0"/>
              <a:t>pop</a:t>
            </a:r>
            <a:r>
              <a:rPr lang="fa-IR" dirty="0"/>
              <a:t> و </a:t>
            </a:r>
            <a:r>
              <a:rPr lang="en-US" dirty="0"/>
              <a:t>underflow</a:t>
            </a:r>
          </a:p>
        </p:txBody>
      </p:sp>
      <p:sp>
        <p:nvSpPr>
          <p:cNvPr id="3" name="Content Placeholder 2">
            <a:extLst>
              <a:ext uri="{FF2B5EF4-FFF2-40B4-BE49-F238E27FC236}">
                <a16:creationId xmlns:a16="http://schemas.microsoft.com/office/drawing/2014/main" id="{A9CC6395-25F9-1ADA-B202-BEA584CF2BE9}"/>
              </a:ext>
            </a:extLst>
          </p:cNvPr>
          <p:cNvSpPr>
            <a:spLocks noGrp="1"/>
          </p:cNvSpPr>
          <p:nvPr>
            <p:ph idx="1"/>
          </p:nvPr>
        </p:nvSpPr>
        <p:spPr>
          <a:xfrm>
            <a:off x="609600" y="914400"/>
            <a:ext cx="7848600" cy="838200"/>
          </a:xfrm>
        </p:spPr>
        <p:txBody>
          <a:bodyPr/>
          <a:lstStyle/>
          <a:p>
            <a:pPr algn="r" rtl="1"/>
            <a:r>
              <a:rPr lang="fa-IR" dirty="0"/>
              <a:t>توجه: دو عملگر خاص، برای دو عمل اساسی در پشته ها به کار می رود.</a:t>
            </a:r>
          </a:p>
          <a:p>
            <a:pPr algn="r" rtl="1"/>
            <a:r>
              <a:rPr lang="fa-IR" dirty="0"/>
              <a:t>الف. عملگر </a:t>
            </a:r>
            <a:r>
              <a:rPr lang="en-US" dirty="0"/>
              <a:t>pop</a:t>
            </a:r>
            <a:r>
              <a:rPr lang="fa-IR" dirty="0"/>
              <a:t> : برای حذف یک عنصر از پشته به کار میرود.</a:t>
            </a:r>
          </a:p>
        </p:txBody>
      </p:sp>
      <p:sp>
        <p:nvSpPr>
          <p:cNvPr id="4" name="Slide Number Placeholder 3">
            <a:extLst>
              <a:ext uri="{FF2B5EF4-FFF2-40B4-BE49-F238E27FC236}">
                <a16:creationId xmlns:a16="http://schemas.microsoft.com/office/drawing/2014/main" id="{21699B50-0D26-FE77-0153-CC553971497B}"/>
              </a:ext>
            </a:extLst>
          </p:cNvPr>
          <p:cNvSpPr>
            <a:spLocks noGrp="1"/>
          </p:cNvSpPr>
          <p:nvPr>
            <p:ph type="sldNum" sz="quarter" idx="10"/>
          </p:nvPr>
        </p:nvSpPr>
        <p:spPr/>
        <p:txBody>
          <a:bodyPr/>
          <a:lstStyle/>
          <a:p>
            <a:fld id="{BB936EA6-75EA-BC43-847D-098704264B3C}" type="slidenum">
              <a:rPr lang="en-US" smtClean="0"/>
              <a:pPr/>
              <a:t>12</a:t>
            </a:fld>
            <a:endParaRPr lang="en-US" sz="1400"/>
          </a:p>
        </p:txBody>
      </p:sp>
      <p:sp>
        <p:nvSpPr>
          <p:cNvPr id="10" name="Arrow: Right 9">
            <a:extLst>
              <a:ext uri="{FF2B5EF4-FFF2-40B4-BE49-F238E27FC236}">
                <a16:creationId xmlns:a16="http://schemas.microsoft.com/office/drawing/2014/main" id="{B91CE1AB-D7E2-C020-E634-08F4C2B8B78C}"/>
              </a:ext>
            </a:extLst>
          </p:cNvPr>
          <p:cNvSpPr/>
          <p:nvPr/>
        </p:nvSpPr>
        <p:spPr bwMode="auto">
          <a:xfrm>
            <a:off x="2018153" y="4612756"/>
            <a:ext cx="1018544" cy="253246"/>
          </a:xfrm>
          <a:prstGeom prst="rightArrow">
            <a:avLst>
              <a:gd name="adj1" fmla="val 50000"/>
              <a:gd name="adj2" fmla="val 69206"/>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40B170-CE27-51B7-AE88-04F9D7BD25E5}"/>
                  </a:ext>
                </a:extLst>
              </p:cNvPr>
              <p:cNvSpPr txBox="1"/>
              <p:nvPr/>
            </p:nvSpPr>
            <p:spPr>
              <a:xfrm>
                <a:off x="1929312" y="4313939"/>
                <a:ext cx="8306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17" name="TextBox 16">
                <a:extLst>
                  <a:ext uri="{FF2B5EF4-FFF2-40B4-BE49-F238E27FC236}">
                    <a16:creationId xmlns:a16="http://schemas.microsoft.com/office/drawing/2014/main" id="{DE40B170-CE27-51B7-AE88-04F9D7BD25E5}"/>
                  </a:ext>
                </a:extLst>
              </p:cNvPr>
              <p:cNvSpPr txBox="1">
                <a:spLocks noRot="1" noChangeAspect="1" noMove="1" noResize="1" noEditPoints="1" noAdjustHandles="1" noChangeArrowheads="1" noChangeShapeType="1" noTextEdit="1"/>
              </p:cNvSpPr>
              <p:nvPr/>
            </p:nvSpPr>
            <p:spPr>
              <a:xfrm>
                <a:off x="1929312" y="4313939"/>
                <a:ext cx="830677" cy="338554"/>
              </a:xfrm>
              <a:prstGeom prst="rect">
                <a:avLst/>
              </a:prstGeom>
              <a:blipFill>
                <a:blip r:embed="rId2"/>
                <a:stretch>
                  <a:fillRect b="-20000"/>
                </a:stretch>
              </a:blipFill>
            </p:spPr>
            <p:txBody>
              <a:bodyPr/>
              <a:lstStyle/>
              <a:p>
                <a:r>
                  <a:rPr lang="en-US">
                    <a:noFill/>
                  </a:rPr>
                  <a:t> </a:t>
                </a:r>
              </a:p>
            </p:txBody>
          </p:sp>
        </mc:Fallback>
      </mc:AlternateContent>
      <p:graphicFrame>
        <p:nvGraphicFramePr>
          <p:cNvPr id="14" name="Table 13">
            <a:extLst>
              <a:ext uri="{FF2B5EF4-FFF2-40B4-BE49-F238E27FC236}">
                <a16:creationId xmlns:a16="http://schemas.microsoft.com/office/drawing/2014/main" id="{0D72702A-3EF8-1C69-BA3B-E3819256C4E2}"/>
              </a:ext>
            </a:extLst>
          </p:cNvPr>
          <p:cNvGraphicFramePr>
            <a:graphicFrameLocks noGrp="1"/>
          </p:cNvGraphicFramePr>
          <p:nvPr>
            <p:extLst>
              <p:ext uri="{D42A27DB-BD31-4B8C-83A1-F6EECF244321}">
                <p14:modId xmlns:p14="http://schemas.microsoft.com/office/powerpoint/2010/main" val="2599547128"/>
              </p:ext>
            </p:extLst>
          </p:nvPr>
        </p:nvGraphicFramePr>
        <p:xfrm>
          <a:off x="679066" y="2923010"/>
          <a:ext cx="930552" cy="2595880"/>
        </p:xfrm>
        <a:graphic>
          <a:graphicData uri="http://schemas.openxmlformats.org/drawingml/2006/table">
            <a:tbl>
              <a:tblPr firstRow="1" bandRow="1">
                <a:tableStyleId>{5C22544A-7EE6-4342-B048-85BDC9FD1C3A}</a:tableStyleId>
              </a:tblPr>
              <a:tblGrid>
                <a:gridCol w="277797">
                  <a:extLst>
                    <a:ext uri="{9D8B030D-6E8A-4147-A177-3AD203B41FA5}">
                      <a16:colId xmlns:a16="http://schemas.microsoft.com/office/drawing/2014/main" val="1175316984"/>
                    </a:ext>
                  </a:extLst>
                </a:gridCol>
                <a:gridCol w="208280">
                  <a:extLst>
                    <a:ext uri="{9D8B030D-6E8A-4147-A177-3AD203B41FA5}">
                      <a16:colId xmlns:a16="http://schemas.microsoft.com/office/drawing/2014/main" val="3179543903"/>
                    </a:ext>
                  </a:extLst>
                </a:gridCol>
                <a:gridCol w="444475">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15" name="Straight Arrow Connector 14">
            <a:extLst>
              <a:ext uri="{FF2B5EF4-FFF2-40B4-BE49-F238E27FC236}">
                <a16:creationId xmlns:a16="http://schemas.microsoft.com/office/drawing/2014/main" id="{2F1F378C-2388-F171-99A5-983E5CDF63D3}"/>
              </a:ext>
            </a:extLst>
          </p:cNvPr>
          <p:cNvCxnSpPr>
            <a:cxnSpLocks/>
          </p:cNvCxnSpPr>
          <p:nvPr/>
        </p:nvCxnSpPr>
        <p:spPr bwMode="auto">
          <a:xfrm>
            <a:off x="725487" y="4164893"/>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16" name="TextBox 15">
            <a:extLst>
              <a:ext uri="{FF2B5EF4-FFF2-40B4-BE49-F238E27FC236}">
                <a16:creationId xmlns:a16="http://schemas.microsoft.com/office/drawing/2014/main" id="{2CD9B1AC-BC2E-B2C5-2477-C1FDD54E9775}"/>
              </a:ext>
            </a:extLst>
          </p:cNvPr>
          <p:cNvSpPr txBox="1"/>
          <p:nvPr/>
        </p:nvSpPr>
        <p:spPr>
          <a:xfrm>
            <a:off x="186557" y="4164893"/>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8" name="Arc 7">
            <a:extLst>
              <a:ext uri="{FF2B5EF4-FFF2-40B4-BE49-F238E27FC236}">
                <a16:creationId xmlns:a16="http://schemas.microsoft.com/office/drawing/2014/main" id="{CBC0E669-3014-97DC-130D-AD6C4273C0AF}"/>
              </a:ext>
            </a:extLst>
          </p:cNvPr>
          <p:cNvSpPr/>
          <p:nvPr/>
        </p:nvSpPr>
        <p:spPr bwMode="auto">
          <a:xfrm rot="16763901">
            <a:off x="703143" y="2894254"/>
            <a:ext cx="2163206" cy="838200"/>
          </a:xfrm>
          <a:prstGeom prst="arc">
            <a:avLst>
              <a:gd name="adj1" fmla="val 12028396"/>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C3F9F9-0D8D-CF5A-FD1E-D5025D83214B}"/>
                  </a:ext>
                </a:extLst>
              </p:cNvPr>
              <p:cNvSpPr txBox="1"/>
              <p:nvPr/>
            </p:nvSpPr>
            <p:spPr>
              <a:xfrm>
                <a:off x="1950151" y="4060693"/>
                <a:ext cx="8306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28" name="TextBox 27">
                <a:extLst>
                  <a:ext uri="{FF2B5EF4-FFF2-40B4-BE49-F238E27FC236}">
                    <a16:creationId xmlns:a16="http://schemas.microsoft.com/office/drawing/2014/main" id="{D2C3F9F9-0D8D-CF5A-FD1E-D5025D83214B}"/>
                  </a:ext>
                </a:extLst>
              </p:cNvPr>
              <p:cNvSpPr txBox="1">
                <a:spLocks noRot="1" noChangeAspect="1" noMove="1" noResize="1" noEditPoints="1" noAdjustHandles="1" noChangeArrowheads="1" noChangeShapeType="1" noTextEdit="1"/>
              </p:cNvSpPr>
              <p:nvPr/>
            </p:nvSpPr>
            <p:spPr>
              <a:xfrm>
                <a:off x="1950151" y="4060693"/>
                <a:ext cx="830677" cy="338554"/>
              </a:xfrm>
              <a:prstGeom prst="rect">
                <a:avLst/>
              </a:prstGeom>
              <a:blipFill>
                <a:blip r:embed="rId3"/>
                <a:stretch>
                  <a:fillRect b="-17857"/>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BF11C0EF-740B-A88D-E019-F0CCEFBA13CA}"/>
              </a:ext>
            </a:extLst>
          </p:cNvPr>
          <p:cNvGraphicFramePr>
            <a:graphicFrameLocks noGrp="1"/>
          </p:cNvGraphicFramePr>
          <p:nvPr>
            <p:extLst>
              <p:ext uri="{D42A27DB-BD31-4B8C-83A1-F6EECF244321}">
                <p14:modId xmlns:p14="http://schemas.microsoft.com/office/powerpoint/2010/main" val="1592612376"/>
              </p:ext>
            </p:extLst>
          </p:nvPr>
        </p:nvGraphicFramePr>
        <p:xfrm>
          <a:off x="3210824" y="2929495"/>
          <a:ext cx="930552" cy="2595880"/>
        </p:xfrm>
        <a:graphic>
          <a:graphicData uri="http://schemas.openxmlformats.org/drawingml/2006/table">
            <a:tbl>
              <a:tblPr firstRow="1" bandRow="1">
                <a:tableStyleId>{5C22544A-7EE6-4342-B048-85BDC9FD1C3A}</a:tableStyleId>
              </a:tblPr>
              <a:tblGrid>
                <a:gridCol w="277797">
                  <a:extLst>
                    <a:ext uri="{9D8B030D-6E8A-4147-A177-3AD203B41FA5}">
                      <a16:colId xmlns:a16="http://schemas.microsoft.com/office/drawing/2014/main" val="1175316984"/>
                    </a:ext>
                  </a:extLst>
                </a:gridCol>
                <a:gridCol w="208280">
                  <a:extLst>
                    <a:ext uri="{9D8B030D-6E8A-4147-A177-3AD203B41FA5}">
                      <a16:colId xmlns:a16="http://schemas.microsoft.com/office/drawing/2014/main" val="3179543903"/>
                    </a:ext>
                  </a:extLst>
                </a:gridCol>
                <a:gridCol w="444475">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30" name="Straight Arrow Connector 29">
            <a:extLst>
              <a:ext uri="{FF2B5EF4-FFF2-40B4-BE49-F238E27FC236}">
                <a16:creationId xmlns:a16="http://schemas.microsoft.com/office/drawing/2014/main" id="{9352DFA2-CB8B-B64E-9120-00D74AC07A4A}"/>
              </a:ext>
            </a:extLst>
          </p:cNvPr>
          <p:cNvCxnSpPr>
            <a:cxnSpLocks/>
          </p:cNvCxnSpPr>
          <p:nvPr/>
        </p:nvCxnSpPr>
        <p:spPr bwMode="auto">
          <a:xfrm>
            <a:off x="3266105" y="5339352"/>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31" name="TextBox 30">
            <a:extLst>
              <a:ext uri="{FF2B5EF4-FFF2-40B4-BE49-F238E27FC236}">
                <a16:creationId xmlns:a16="http://schemas.microsoft.com/office/drawing/2014/main" id="{4A5D0593-74F9-E8BF-31EC-FB0A411C2BCE}"/>
              </a:ext>
            </a:extLst>
          </p:cNvPr>
          <p:cNvSpPr txBox="1"/>
          <p:nvPr/>
        </p:nvSpPr>
        <p:spPr>
          <a:xfrm>
            <a:off x="2727175" y="5339352"/>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35" name="Arrow: Right 34">
            <a:extLst>
              <a:ext uri="{FF2B5EF4-FFF2-40B4-BE49-F238E27FC236}">
                <a16:creationId xmlns:a16="http://schemas.microsoft.com/office/drawing/2014/main" id="{5F5F54D4-81CD-07CE-D14F-D34BD559447C}"/>
              </a:ext>
            </a:extLst>
          </p:cNvPr>
          <p:cNvSpPr/>
          <p:nvPr/>
        </p:nvSpPr>
        <p:spPr bwMode="auto">
          <a:xfrm>
            <a:off x="4315887" y="5010911"/>
            <a:ext cx="1018544" cy="253246"/>
          </a:xfrm>
          <a:prstGeom prst="rightArrow">
            <a:avLst>
              <a:gd name="adj1" fmla="val 50000"/>
              <a:gd name="adj2" fmla="val 80730"/>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B53F332-5772-91DE-DCD5-8D4F20C4AFED}"/>
                  </a:ext>
                </a:extLst>
              </p:cNvPr>
              <p:cNvSpPr txBox="1"/>
              <p:nvPr/>
            </p:nvSpPr>
            <p:spPr>
              <a:xfrm>
                <a:off x="4227046" y="4712094"/>
                <a:ext cx="8306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36" name="TextBox 35">
                <a:extLst>
                  <a:ext uri="{FF2B5EF4-FFF2-40B4-BE49-F238E27FC236}">
                    <a16:creationId xmlns:a16="http://schemas.microsoft.com/office/drawing/2014/main" id="{FB53F332-5772-91DE-DCD5-8D4F20C4AFED}"/>
                  </a:ext>
                </a:extLst>
              </p:cNvPr>
              <p:cNvSpPr txBox="1">
                <a:spLocks noRot="1" noChangeAspect="1" noMove="1" noResize="1" noEditPoints="1" noAdjustHandles="1" noChangeArrowheads="1" noChangeShapeType="1" noTextEdit="1"/>
              </p:cNvSpPr>
              <p:nvPr/>
            </p:nvSpPr>
            <p:spPr>
              <a:xfrm>
                <a:off x="4227046" y="4712094"/>
                <a:ext cx="830677" cy="338554"/>
              </a:xfrm>
              <a:prstGeom prst="rect">
                <a:avLst/>
              </a:prstGeom>
              <a:blipFill>
                <a:blip r:embed="rId4"/>
                <a:stretch>
                  <a:fillRect b="-17857"/>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5238D24E-6723-C790-C33D-94190A6BA8FE}"/>
              </a:ext>
            </a:extLst>
          </p:cNvPr>
          <p:cNvGraphicFramePr>
            <a:graphicFrameLocks noGrp="1"/>
          </p:cNvGraphicFramePr>
          <p:nvPr>
            <p:extLst>
              <p:ext uri="{D42A27DB-BD31-4B8C-83A1-F6EECF244321}">
                <p14:modId xmlns:p14="http://schemas.microsoft.com/office/powerpoint/2010/main" val="1542869980"/>
              </p:ext>
            </p:extLst>
          </p:nvPr>
        </p:nvGraphicFramePr>
        <p:xfrm>
          <a:off x="5050150" y="3020087"/>
          <a:ext cx="1384864" cy="2966720"/>
        </p:xfrm>
        <a:graphic>
          <a:graphicData uri="http://schemas.openxmlformats.org/drawingml/2006/table">
            <a:tbl>
              <a:tblPr firstRow="1" bandRow="1">
                <a:tableStyleId>{5C22544A-7EE6-4342-B048-85BDC9FD1C3A}</a:tableStyleId>
              </a:tblPr>
              <a:tblGrid>
                <a:gridCol w="313423">
                  <a:extLst>
                    <a:ext uri="{9D8B030D-6E8A-4147-A177-3AD203B41FA5}">
                      <a16:colId xmlns:a16="http://schemas.microsoft.com/office/drawing/2014/main" val="1175316984"/>
                    </a:ext>
                  </a:extLst>
                </a:gridCol>
                <a:gridCol w="656227">
                  <a:extLst>
                    <a:ext uri="{9D8B030D-6E8A-4147-A177-3AD203B41FA5}">
                      <a16:colId xmlns:a16="http://schemas.microsoft.com/office/drawing/2014/main" val="3179543903"/>
                    </a:ext>
                  </a:extLst>
                </a:gridCol>
                <a:gridCol w="41521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983446"/>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977757"/>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79E955-DCEE-80D4-D06A-938C26A8646F}"/>
                  </a:ext>
                </a:extLst>
              </p:cNvPr>
              <p:cNvSpPr txBox="1"/>
              <p:nvPr/>
            </p:nvSpPr>
            <p:spPr>
              <a:xfrm>
                <a:off x="1959506" y="3807447"/>
                <a:ext cx="8306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42" name="TextBox 41">
                <a:extLst>
                  <a:ext uri="{FF2B5EF4-FFF2-40B4-BE49-F238E27FC236}">
                    <a16:creationId xmlns:a16="http://schemas.microsoft.com/office/drawing/2014/main" id="{CC79E955-DCEE-80D4-D06A-938C26A8646F}"/>
                  </a:ext>
                </a:extLst>
              </p:cNvPr>
              <p:cNvSpPr txBox="1">
                <a:spLocks noRot="1" noChangeAspect="1" noMove="1" noResize="1" noEditPoints="1" noAdjustHandles="1" noChangeArrowheads="1" noChangeShapeType="1" noTextEdit="1"/>
              </p:cNvSpPr>
              <p:nvPr/>
            </p:nvSpPr>
            <p:spPr>
              <a:xfrm>
                <a:off x="1959506" y="3807447"/>
                <a:ext cx="830677" cy="338554"/>
              </a:xfrm>
              <a:prstGeom prst="rect">
                <a:avLst/>
              </a:prstGeom>
              <a:blipFill>
                <a:blip r:embed="rId5"/>
                <a:stretch>
                  <a:fillRect b="-20000"/>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59F6814-1351-3D7D-D2DF-64C60BA54EEF}"/>
              </a:ext>
            </a:extLst>
          </p:cNvPr>
          <p:cNvCxnSpPr>
            <a:cxnSpLocks/>
          </p:cNvCxnSpPr>
          <p:nvPr/>
        </p:nvCxnSpPr>
        <p:spPr bwMode="auto">
          <a:xfrm>
            <a:off x="5315580" y="5791146"/>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44" name="TextBox 43">
            <a:extLst>
              <a:ext uri="{FF2B5EF4-FFF2-40B4-BE49-F238E27FC236}">
                <a16:creationId xmlns:a16="http://schemas.microsoft.com/office/drawing/2014/main" id="{F9ACB175-E197-807E-0FBE-388ABCCE136C}"/>
              </a:ext>
            </a:extLst>
          </p:cNvPr>
          <p:cNvSpPr txBox="1"/>
          <p:nvPr/>
        </p:nvSpPr>
        <p:spPr>
          <a:xfrm>
            <a:off x="4776650" y="5791146"/>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45" name="Arrow: Right 44">
            <a:extLst>
              <a:ext uri="{FF2B5EF4-FFF2-40B4-BE49-F238E27FC236}">
                <a16:creationId xmlns:a16="http://schemas.microsoft.com/office/drawing/2014/main" id="{A5E21D8A-4885-5354-6344-255E012D790F}"/>
              </a:ext>
            </a:extLst>
          </p:cNvPr>
          <p:cNvSpPr/>
          <p:nvPr/>
        </p:nvSpPr>
        <p:spPr bwMode="auto">
          <a:xfrm>
            <a:off x="6601952" y="4995542"/>
            <a:ext cx="1018544" cy="253246"/>
          </a:xfrm>
          <a:prstGeom prst="rightArrow">
            <a:avLst>
              <a:gd name="adj1" fmla="val 50000"/>
              <a:gd name="adj2" fmla="val 80730"/>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830DE0D-ED8C-3A2F-80CB-0CE510687E54}"/>
                  </a:ext>
                </a:extLst>
              </p:cNvPr>
              <p:cNvSpPr txBox="1"/>
              <p:nvPr/>
            </p:nvSpPr>
            <p:spPr>
              <a:xfrm>
                <a:off x="6513111" y="4696725"/>
                <a:ext cx="8306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𝑷𝒐𝒑</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46" name="TextBox 45">
                <a:extLst>
                  <a:ext uri="{FF2B5EF4-FFF2-40B4-BE49-F238E27FC236}">
                    <a16:creationId xmlns:a16="http://schemas.microsoft.com/office/drawing/2014/main" id="{8830DE0D-ED8C-3A2F-80CB-0CE510687E54}"/>
                  </a:ext>
                </a:extLst>
              </p:cNvPr>
              <p:cNvSpPr txBox="1">
                <a:spLocks noRot="1" noChangeAspect="1" noMove="1" noResize="1" noEditPoints="1" noAdjustHandles="1" noChangeArrowheads="1" noChangeShapeType="1" noTextEdit="1"/>
              </p:cNvSpPr>
              <p:nvPr/>
            </p:nvSpPr>
            <p:spPr>
              <a:xfrm>
                <a:off x="6513111" y="4696725"/>
                <a:ext cx="830677" cy="338554"/>
              </a:xfrm>
              <a:prstGeom prst="rect">
                <a:avLst/>
              </a:prstGeom>
              <a:blipFill>
                <a:blip r:embed="rId6"/>
                <a:stretch>
                  <a:fillRect b="-17857"/>
                </a:stretch>
              </a:blipFill>
            </p:spPr>
            <p:txBody>
              <a:bodyPr/>
              <a:lstStyle/>
              <a:p>
                <a:r>
                  <a:rPr lang="en-US">
                    <a:noFill/>
                  </a:rPr>
                  <a:t> </a:t>
                </a:r>
              </a:p>
            </p:txBody>
          </p:sp>
        </mc:Fallback>
      </mc:AlternateContent>
      <p:graphicFrame>
        <p:nvGraphicFramePr>
          <p:cNvPr id="47" name="Table 46">
            <a:extLst>
              <a:ext uri="{FF2B5EF4-FFF2-40B4-BE49-F238E27FC236}">
                <a16:creationId xmlns:a16="http://schemas.microsoft.com/office/drawing/2014/main" id="{81831D76-B370-6179-417E-565B10B0E0D8}"/>
              </a:ext>
            </a:extLst>
          </p:cNvPr>
          <p:cNvGraphicFramePr>
            <a:graphicFrameLocks noGrp="1"/>
          </p:cNvGraphicFramePr>
          <p:nvPr>
            <p:extLst>
              <p:ext uri="{D42A27DB-BD31-4B8C-83A1-F6EECF244321}">
                <p14:modId xmlns:p14="http://schemas.microsoft.com/office/powerpoint/2010/main" val="1746136086"/>
              </p:ext>
            </p:extLst>
          </p:nvPr>
        </p:nvGraphicFramePr>
        <p:xfrm>
          <a:off x="7510726" y="2974253"/>
          <a:ext cx="1384864" cy="2966720"/>
        </p:xfrm>
        <a:graphic>
          <a:graphicData uri="http://schemas.openxmlformats.org/drawingml/2006/table">
            <a:tbl>
              <a:tblPr firstRow="1" bandRow="1">
                <a:tableStyleId>{5C22544A-7EE6-4342-B048-85BDC9FD1C3A}</a:tableStyleId>
              </a:tblPr>
              <a:tblGrid>
                <a:gridCol w="313423">
                  <a:extLst>
                    <a:ext uri="{9D8B030D-6E8A-4147-A177-3AD203B41FA5}">
                      <a16:colId xmlns:a16="http://schemas.microsoft.com/office/drawing/2014/main" val="1175316984"/>
                    </a:ext>
                  </a:extLst>
                </a:gridCol>
                <a:gridCol w="656227">
                  <a:extLst>
                    <a:ext uri="{9D8B030D-6E8A-4147-A177-3AD203B41FA5}">
                      <a16:colId xmlns:a16="http://schemas.microsoft.com/office/drawing/2014/main" val="3179543903"/>
                    </a:ext>
                  </a:extLst>
                </a:gridCol>
                <a:gridCol w="41521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983446"/>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977757"/>
                  </a:ext>
                </a:extLst>
              </a:tr>
            </a:tbl>
          </a:graphicData>
        </a:graphic>
      </p:graphicFrame>
      <p:cxnSp>
        <p:nvCxnSpPr>
          <p:cNvPr id="48" name="Straight Arrow Connector 47">
            <a:extLst>
              <a:ext uri="{FF2B5EF4-FFF2-40B4-BE49-F238E27FC236}">
                <a16:creationId xmlns:a16="http://schemas.microsoft.com/office/drawing/2014/main" id="{056A39F5-7030-DB0E-629B-CC298F13DDEB}"/>
              </a:ext>
            </a:extLst>
          </p:cNvPr>
          <p:cNvCxnSpPr>
            <a:cxnSpLocks/>
          </p:cNvCxnSpPr>
          <p:nvPr/>
        </p:nvCxnSpPr>
        <p:spPr bwMode="auto">
          <a:xfrm>
            <a:off x="7777930" y="5710332"/>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49" name="TextBox 48">
            <a:extLst>
              <a:ext uri="{FF2B5EF4-FFF2-40B4-BE49-F238E27FC236}">
                <a16:creationId xmlns:a16="http://schemas.microsoft.com/office/drawing/2014/main" id="{C056E7EC-EF42-FADA-C7CC-B8EB3916DA29}"/>
              </a:ext>
            </a:extLst>
          </p:cNvPr>
          <p:cNvSpPr txBox="1"/>
          <p:nvPr/>
        </p:nvSpPr>
        <p:spPr>
          <a:xfrm>
            <a:off x="7239000" y="5710332"/>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50" name="Rectangle 49">
            <a:extLst>
              <a:ext uri="{FF2B5EF4-FFF2-40B4-BE49-F238E27FC236}">
                <a16:creationId xmlns:a16="http://schemas.microsoft.com/office/drawing/2014/main" id="{347E2BC1-45BD-04CD-17B9-D6211E573D53}"/>
              </a:ext>
            </a:extLst>
          </p:cNvPr>
          <p:cNvSpPr/>
          <p:nvPr/>
        </p:nvSpPr>
        <p:spPr>
          <a:xfrm>
            <a:off x="6409173" y="2234726"/>
            <a:ext cx="2092239"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underflow</a:t>
            </a:r>
          </a:p>
        </p:txBody>
      </p:sp>
    </p:spTree>
    <p:extLst>
      <p:ext uri="{BB962C8B-B14F-4D97-AF65-F5344CB8AC3E}">
        <p14:creationId xmlns:p14="http://schemas.microsoft.com/office/powerpoint/2010/main" val="9907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A72DF-E2A7-E9D8-D3D4-A0FE51DF6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0CB53-DD48-0ED1-5D14-52D9ACD6196F}"/>
              </a:ext>
            </a:extLst>
          </p:cNvPr>
          <p:cNvSpPr>
            <a:spLocks noGrp="1"/>
          </p:cNvSpPr>
          <p:nvPr>
            <p:ph type="title"/>
          </p:nvPr>
        </p:nvSpPr>
        <p:spPr/>
        <p:txBody>
          <a:bodyPr/>
          <a:lstStyle/>
          <a:p>
            <a:r>
              <a:rPr lang="fa-IR" dirty="0"/>
              <a:t>توجهات و توضیح آنها</a:t>
            </a:r>
            <a:endParaRPr lang="en-US" dirty="0"/>
          </a:p>
        </p:txBody>
      </p:sp>
      <p:sp>
        <p:nvSpPr>
          <p:cNvPr id="3" name="Content Placeholder 2">
            <a:extLst>
              <a:ext uri="{FF2B5EF4-FFF2-40B4-BE49-F238E27FC236}">
                <a16:creationId xmlns:a16="http://schemas.microsoft.com/office/drawing/2014/main" id="{ED27FD16-E58E-DED6-2C69-52EBBD3D4CE8}"/>
              </a:ext>
            </a:extLst>
          </p:cNvPr>
          <p:cNvSpPr>
            <a:spLocks noGrp="1"/>
          </p:cNvSpPr>
          <p:nvPr>
            <p:ph idx="1"/>
          </p:nvPr>
        </p:nvSpPr>
        <p:spPr/>
        <p:txBody>
          <a:bodyPr/>
          <a:lstStyle/>
          <a:p>
            <a:pPr algn="r" rtl="1"/>
            <a:r>
              <a:rPr lang="fa-IR" dirty="0"/>
              <a:t>توجه: دو عملگر خاص، برای دو عمل اساسی در پشته ها به کار می رود.</a:t>
            </a:r>
          </a:p>
          <a:p>
            <a:pPr marL="342900" indent="-342900" algn="r" rtl="1">
              <a:buFont typeface="+mj-lt"/>
              <a:buAutoNum type="arabicPeriod"/>
            </a:pPr>
            <a:r>
              <a:rPr lang="fa-IR" dirty="0"/>
              <a:t>الف. عملگر </a:t>
            </a:r>
            <a:r>
              <a:rPr lang="en-US" dirty="0"/>
              <a:t>push</a:t>
            </a:r>
            <a:r>
              <a:rPr lang="fa-IR" dirty="0"/>
              <a:t> : برای اضافه کردن یک عنصر در پشته بکار میرود.</a:t>
            </a:r>
          </a:p>
          <a:p>
            <a:pPr marL="342900" indent="-342900" algn="r" rtl="1">
              <a:buFont typeface="+mj-lt"/>
              <a:buAutoNum type="arabicPeriod"/>
            </a:pPr>
            <a:r>
              <a:rPr lang="fa-IR" dirty="0"/>
              <a:t>ب. عملگر </a:t>
            </a:r>
            <a:r>
              <a:rPr lang="en-US" dirty="0"/>
              <a:t>pop</a:t>
            </a:r>
            <a:r>
              <a:rPr lang="fa-IR" dirty="0"/>
              <a:t> : برای حذف یک عنصر از پشته به کار میرود.</a:t>
            </a:r>
          </a:p>
          <a:p>
            <a:pPr marL="342900" indent="-342900" algn="r" rtl="1">
              <a:buFont typeface="+mj-lt"/>
              <a:buAutoNum type="arabicPeriod"/>
            </a:pPr>
            <a:endParaRPr lang="fa-IR" dirty="0"/>
          </a:p>
          <a:p>
            <a:pPr algn="r" rtl="1"/>
            <a:r>
              <a:rPr lang="fa-IR" dirty="0"/>
              <a:t>توجه: در پشته دو حالت سر ریزی (</a:t>
            </a:r>
            <a:r>
              <a:rPr lang="en-US" dirty="0"/>
              <a:t>overflow</a:t>
            </a:r>
            <a:r>
              <a:rPr lang="fa-IR" dirty="0"/>
              <a:t>) و زیرریزی (</a:t>
            </a:r>
            <a:r>
              <a:rPr lang="en-US" dirty="0"/>
              <a:t>underflow</a:t>
            </a:r>
            <a:r>
              <a:rPr lang="fa-IR" dirty="0"/>
              <a:t>) می تواند اتفاق بیفتد.</a:t>
            </a:r>
          </a:p>
          <a:p>
            <a:pPr marL="342900" indent="-342900" algn="r" rtl="1">
              <a:buFont typeface="+mj-lt"/>
              <a:buAutoNum type="arabicPeriod"/>
            </a:pPr>
            <a:r>
              <a:rPr lang="en-US" dirty="0"/>
              <a:t>Overflow</a:t>
            </a:r>
            <a:r>
              <a:rPr lang="fa-IR" dirty="0"/>
              <a:t> : موقعی اتفاق میفتد که میخواهیم عنصری را به داخل پشته پر، </a:t>
            </a:r>
            <a:r>
              <a:rPr lang="en-US" dirty="0"/>
              <a:t>push</a:t>
            </a:r>
            <a:r>
              <a:rPr lang="fa-IR" dirty="0"/>
              <a:t> کنیم.</a:t>
            </a:r>
            <a:endParaRPr lang="en-US" dirty="0"/>
          </a:p>
          <a:p>
            <a:pPr marL="342900" indent="-342900" algn="r" rtl="1">
              <a:buFont typeface="+mj-lt"/>
              <a:buAutoNum type="arabicPeriod"/>
            </a:pPr>
            <a:r>
              <a:rPr lang="en-US" dirty="0"/>
              <a:t>Underflow</a:t>
            </a:r>
            <a:r>
              <a:rPr lang="fa-IR" dirty="0"/>
              <a:t>: موقعی اتفاق میفتدکه میخواهیمعنصری از یک پشته خالی،</a:t>
            </a:r>
            <a:r>
              <a:rPr lang="en-US" dirty="0"/>
              <a:t> pop</a:t>
            </a:r>
            <a:r>
              <a:rPr lang="fa-IR" dirty="0"/>
              <a:t> کنیم.</a:t>
            </a:r>
            <a:endParaRPr lang="en-US" dirty="0"/>
          </a:p>
          <a:p>
            <a:pPr marL="342900" indent="-342900" algn="r" rtl="1">
              <a:buFont typeface="+mj-lt"/>
              <a:buAutoNum type="arabicPeriod"/>
            </a:pPr>
            <a:endParaRPr lang="fa-IR" dirty="0"/>
          </a:p>
          <a:p>
            <a:pPr algn="r" rtl="1"/>
            <a:endParaRPr lang="en-US" dirty="0"/>
          </a:p>
        </p:txBody>
      </p:sp>
      <p:sp>
        <p:nvSpPr>
          <p:cNvPr id="4" name="Slide Number Placeholder 3">
            <a:extLst>
              <a:ext uri="{FF2B5EF4-FFF2-40B4-BE49-F238E27FC236}">
                <a16:creationId xmlns:a16="http://schemas.microsoft.com/office/drawing/2014/main" id="{0A76B7D7-5BB5-7018-B7F4-BCB942AEF0E3}"/>
              </a:ext>
            </a:extLst>
          </p:cNvPr>
          <p:cNvSpPr>
            <a:spLocks noGrp="1"/>
          </p:cNvSpPr>
          <p:nvPr>
            <p:ph type="sldNum" sz="quarter" idx="10"/>
          </p:nvPr>
        </p:nvSpPr>
        <p:spPr/>
        <p:txBody>
          <a:bodyPr/>
          <a:lstStyle/>
          <a:p>
            <a:fld id="{BB936EA6-75EA-BC43-847D-098704264B3C}" type="slidenum">
              <a:rPr lang="en-US" smtClean="0"/>
              <a:pPr/>
              <a:t>13</a:t>
            </a:fld>
            <a:endParaRPr lang="en-US" sz="1400"/>
          </a:p>
        </p:txBody>
      </p:sp>
    </p:spTree>
    <p:extLst>
      <p:ext uri="{BB962C8B-B14F-4D97-AF65-F5344CB8AC3E}">
        <p14:creationId xmlns:p14="http://schemas.microsoft.com/office/powerpoint/2010/main" val="130636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E64C-27CB-7535-5C31-83065C4F8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41A80-CE9B-8ADD-2DC4-B19101120E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25E91C-C760-97C0-20DD-196A4448F8FF}"/>
              </a:ext>
            </a:extLst>
          </p:cNvPr>
          <p:cNvSpPr>
            <a:spLocks noGrp="1"/>
          </p:cNvSpPr>
          <p:nvPr>
            <p:ph idx="1"/>
          </p:nvPr>
        </p:nvSpPr>
        <p:spPr>
          <a:xfrm>
            <a:off x="609600" y="914400"/>
            <a:ext cx="7848600" cy="457200"/>
          </a:xfrm>
        </p:spPr>
        <p:txBody>
          <a:bodyPr/>
          <a:lstStyle/>
          <a:p>
            <a:pPr algn="r" rtl="1"/>
            <a:r>
              <a:rPr lang="fa-IR" dirty="0"/>
              <a:t>ترتیب خارج شدن برعکس ترتیب ورود به پشته است.</a:t>
            </a:r>
            <a:endParaRPr lang="en-US" dirty="0"/>
          </a:p>
        </p:txBody>
      </p:sp>
      <p:sp>
        <p:nvSpPr>
          <p:cNvPr id="4" name="Slide Number Placeholder 3">
            <a:extLst>
              <a:ext uri="{FF2B5EF4-FFF2-40B4-BE49-F238E27FC236}">
                <a16:creationId xmlns:a16="http://schemas.microsoft.com/office/drawing/2014/main" id="{C211CDC1-E9E9-DFE0-3489-74EBDB17F9A0}"/>
              </a:ext>
            </a:extLst>
          </p:cNvPr>
          <p:cNvSpPr>
            <a:spLocks noGrp="1"/>
          </p:cNvSpPr>
          <p:nvPr>
            <p:ph type="sldNum" sz="quarter" idx="10"/>
          </p:nvPr>
        </p:nvSpPr>
        <p:spPr/>
        <p:txBody>
          <a:bodyPr/>
          <a:lstStyle/>
          <a:p>
            <a:fld id="{BB936EA6-75EA-BC43-847D-098704264B3C}" type="slidenum">
              <a:rPr lang="en-US" smtClean="0"/>
              <a:pPr/>
              <a:t>14</a:t>
            </a:fld>
            <a:endParaRPr lang="en-US" sz="1400"/>
          </a:p>
        </p:txBody>
      </p:sp>
      <p:sp>
        <p:nvSpPr>
          <p:cNvPr id="5" name="Rectangle 4">
            <a:extLst>
              <a:ext uri="{FF2B5EF4-FFF2-40B4-BE49-F238E27FC236}">
                <a16:creationId xmlns:a16="http://schemas.microsoft.com/office/drawing/2014/main" id="{A509E3AD-8E87-5665-2759-7A1FA7486256}"/>
              </a:ext>
            </a:extLst>
          </p:cNvPr>
          <p:cNvSpPr/>
          <p:nvPr/>
        </p:nvSpPr>
        <p:spPr bwMode="auto">
          <a:xfrm>
            <a:off x="533400" y="2472447"/>
            <a:ext cx="838200" cy="304800"/>
          </a:xfrm>
          <a:prstGeom prst="rect">
            <a:avLst/>
          </a:prstGeom>
          <a:solidFill>
            <a:srgbClr val="C189F7"/>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6" name="Rectangle 5">
            <a:extLst>
              <a:ext uri="{FF2B5EF4-FFF2-40B4-BE49-F238E27FC236}">
                <a16:creationId xmlns:a16="http://schemas.microsoft.com/office/drawing/2014/main" id="{762B2C51-80D5-F88A-CFC4-B02E82EBA08F}"/>
              </a:ext>
            </a:extLst>
          </p:cNvPr>
          <p:cNvSpPr/>
          <p:nvPr/>
        </p:nvSpPr>
        <p:spPr bwMode="auto">
          <a:xfrm>
            <a:off x="1531296" y="2472447"/>
            <a:ext cx="838200" cy="304800"/>
          </a:xfrm>
          <a:prstGeom prst="rect">
            <a:avLst/>
          </a:prstGeom>
          <a:solidFill>
            <a:schemeClr val="tx1">
              <a:lumMod val="95000"/>
              <a:lumOff val="5000"/>
            </a:schemeClr>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7" name="Rectangle 6">
            <a:extLst>
              <a:ext uri="{FF2B5EF4-FFF2-40B4-BE49-F238E27FC236}">
                <a16:creationId xmlns:a16="http://schemas.microsoft.com/office/drawing/2014/main" id="{AD725208-574C-10DA-72A9-FB8AD3F4BA10}"/>
              </a:ext>
            </a:extLst>
          </p:cNvPr>
          <p:cNvSpPr/>
          <p:nvPr/>
        </p:nvSpPr>
        <p:spPr bwMode="auto">
          <a:xfrm>
            <a:off x="2514600" y="2472447"/>
            <a:ext cx="838200" cy="304800"/>
          </a:xfrm>
          <a:prstGeom prst="rect">
            <a:avLst/>
          </a:prstGeom>
          <a:solidFill>
            <a:schemeClr val="bg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graphicFrame>
        <p:nvGraphicFramePr>
          <p:cNvPr id="8" name="Table 7">
            <a:extLst>
              <a:ext uri="{FF2B5EF4-FFF2-40B4-BE49-F238E27FC236}">
                <a16:creationId xmlns:a16="http://schemas.microsoft.com/office/drawing/2014/main" id="{FA7CE3ED-F0D5-9F32-9DE8-13917EDB9500}"/>
              </a:ext>
            </a:extLst>
          </p:cNvPr>
          <p:cNvGraphicFramePr>
            <a:graphicFrameLocks noGrp="1"/>
          </p:cNvGraphicFramePr>
          <p:nvPr/>
        </p:nvGraphicFramePr>
        <p:xfrm>
          <a:off x="4000500" y="3276600"/>
          <a:ext cx="1066800" cy="18542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87607475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59117492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22295012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37774692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99547330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875893546"/>
                  </a:ext>
                </a:extLst>
              </a:tr>
            </a:tbl>
          </a:graphicData>
        </a:graphic>
      </p:graphicFrame>
      <p:cxnSp>
        <p:nvCxnSpPr>
          <p:cNvPr id="12" name="Straight Arrow Connector 11">
            <a:extLst>
              <a:ext uri="{FF2B5EF4-FFF2-40B4-BE49-F238E27FC236}">
                <a16:creationId xmlns:a16="http://schemas.microsoft.com/office/drawing/2014/main" id="{5509E854-B537-B686-F89D-16294839F414}"/>
              </a:ext>
            </a:extLst>
          </p:cNvPr>
          <p:cNvCxnSpPr/>
          <p:nvPr/>
        </p:nvCxnSpPr>
        <p:spPr bwMode="auto">
          <a:xfrm>
            <a:off x="533400" y="2133600"/>
            <a:ext cx="2819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13" name="Rectangle 12">
            <a:extLst>
              <a:ext uri="{FF2B5EF4-FFF2-40B4-BE49-F238E27FC236}">
                <a16:creationId xmlns:a16="http://schemas.microsoft.com/office/drawing/2014/main" id="{156C34B4-CC30-01F7-5B77-820E3FC3A600}"/>
              </a:ext>
            </a:extLst>
          </p:cNvPr>
          <p:cNvSpPr/>
          <p:nvPr/>
        </p:nvSpPr>
        <p:spPr bwMode="auto">
          <a:xfrm>
            <a:off x="4114800" y="4800600"/>
            <a:ext cx="838200" cy="304800"/>
          </a:xfrm>
          <a:prstGeom prst="rect">
            <a:avLst/>
          </a:prstGeom>
          <a:solidFill>
            <a:schemeClr val="bg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4" name="Rectangle 13">
            <a:extLst>
              <a:ext uri="{FF2B5EF4-FFF2-40B4-BE49-F238E27FC236}">
                <a16:creationId xmlns:a16="http://schemas.microsoft.com/office/drawing/2014/main" id="{C09BB204-928F-DF44-732F-D753CDC6DEB1}"/>
              </a:ext>
            </a:extLst>
          </p:cNvPr>
          <p:cNvSpPr/>
          <p:nvPr/>
        </p:nvSpPr>
        <p:spPr bwMode="auto">
          <a:xfrm>
            <a:off x="4108315" y="4419600"/>
            <a:ext cx="838200" cy="304800"/>
          </a:xfrm>
          <a:prstGeom prst="rect">
            <a:avLst/>
          </a:prstGeom>
          <a:solidFill>
            <a:schemeClr val="tx1">
              <a:lumMod val="95000"/>
              <a:lumOff val="5000"/>
            </a:schemeClr>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5" name="Rectangle 14">
            <a:extLst>
              <a:ext uri="{FF2B5EF4-FFF2-40B4-BE49-F238E27FC236}">
                <a16:creationId xmlns:a16="http://schemas.microsoft.com/office/drawing/2014/main" id="{5FA616FC-5DED-DC92-2CC8-6312EF9548BA}"/>
              </a:ext>
            </a:extLst>
          </p:cNvPr>
          <p:cNvSpPr/>
          <p:nvPr/>
        </p:nvSpPr>
        <p:spPr bwMode="auto">
          <a:xfrm>
            <a:off x="4114800" y="4051300"/>
            <a:ext cx="838200" cy="304800"/>
          </a:xfrm>
          <a:prstGeom prst="rect">
            <a:avLst/>
          </a:prstGeom>
          <a:solidFill>
            <a:srgbClr val="C189F7"/>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6" name="Arc 15">
            <a:extLst>
              <a:ext uri="{FF2B5EF4-FFF2-40B4-BE49-F238E27FC236}">
                <a16:creationId xmlns:a16="http://schemas.microsoft.com/office/drawing/2014/main" id="{3DCBE217-ACED-F811-9BE2-C35DB054B638}"/>
              </a:ext>
            </a:extLst>
          </p:cNvPr>
          <p:cNvSpPr/>
          <p:nvPr/>
        </p:nvSpPr>
        <p:spPr bwMode="auto">
          <a:xfrm>
            <a:off x="2705227" y="2146303"/>
            <a:ext cx="1543455" cy="2209797"/>
          </a:xfrm>
          <a:prstGeom prst="arc">
            <a:avLst>
              <a:gd name="adj1" fmla="val 16200000"/>
              <a:gd name="adj2" fmla="val 20746592"/>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8" name="Arc 17">
            <a:extLst>
              <a:ext uri="{FF2B5EF4-FFF2-40B4-BE49-F238E27FC236}">
                <a16:creationId xmlns:a16="http://schemas.microsoft.com/office/drawing/2014/main" id="{5E36A986-6B4A-2278-B578-254ACD0BEE0C}"/>
              </a:ext>
            </a:extLst>
          </p:cNvPr>
          <p:cNvSpPr/>
          <p:nvPr/>
        </p:nvSpPr>
        <p:spPr bwMode="auto">
          <a:xfrm rot="13262935">
            <a:off x="4760565" y="2247199"/>
            <a:ext cx="1066800" cy="1950853"/>
          </a:xfrm>
          <a:prstGeom prst="arc">
            <a:avLst>
              <a:gd name="adj1" fmla="val 19425136"/>
              <a:gd name="adj2" fmla="val 3968009"/>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9" name="Rectangle 18">
            <a:extLst>
              <a:ext uri="{FF2B5EF4-FFF2-40B4-BE49-F238E27FC236}">
                <a16:creationId xmlns:a16="http://schemas.microsoft.com/office/drawing/2014/main" id="{61EB85EA-B74A-E28E-E1CB-94A494F13152}"/>
              </a:ext>
            </a:extLst>
          </p:cNvPr>
          <p:cNvSpPr/>
          <p:nvPr/>
        </p:nvSpPr>
        <p:spPr bwMode="auto">
          <a:xfrm>
            <a:off x="7479862" y="2166548"/>
            <a:ext cx="838200" cy="304800"/>
          </a:xfrm>
          <a:prstGeom prst="rect">
            <a:avLst/>
          </a:prstGeom>
          <a:solidFill>
            <a:srgbClr val="C189F7"/>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20" name="Rectangle 19">
            <a:extLst>
              <a:ext uri="{FF2B5EF4-FFF2-40B4-BE49-F238E27FC236}">
                <a16:creationId xmlns:a16="http://schemas.microsoft.com/office/drawing/2014/main" id="{57A6E713-3D2B-B16C-B9F0-FA232762DCD1}"/>
              </a:ext>
            </a:extLst>
          </p:cNvPr>
          <p:cNvSpPr/>
          <p:nvPr/>
        </p:nvSpPr>
        <p:spPr bwMode="auto">
          <a:xfrm>
            <a:off x="6506843" y="2166548"/>
            <a:ext cx="838200" cy="304800"/>
          </a:xfrm>
          <a:prstGeom prst="rect">
            <a:avLst/>
          </a:prstGeom>
          <a:solidFill>
            <a:schemeClr val="tx1">
              <a:lumMod val="95000"/>
              <a:lumOff val="5000"/>
            </a:schemeClr>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21" name="Rectangle 20">
            <a:extLst>
              <a:ext uri="{FF2B5EF4-FFF2-40B4-BE49-F238E27FC236}">
                <a16:creationId xmlns:a16="http://schemas.microsoft.com/office/drawing/2014/main" id="{B37F8299-B6B1-6CD5-27A5-48831920D594}"/>
              </a:ext>
            </a:extLst>
          </p:cNvPr>
          <p:cNvSpPr/>
          <p:nvPr/>
        </p:nvSpPr>
        <p:spPr bwMode="auto">
          <a:xfrm>
            <a:off x="5601234" y="2166548"/>
            <a:ext cx="838200" cy="304800"/>
          </a:xfrm>
          <a:prstGeom prst="rect">
            <a:avLst/>
          </a:prstGeom>
          <a:solidFill>
            <a:schemeClr val="bg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Tree>
    <p:extLst>
      <p:ext uri="{BB962C8B-B14F-4D97-AF65-F5344CB8AC3E}">
        <p14:creationId xmlns:p14="http://schemas.microsoft.com/office/powerpoint/2010/main" val="346422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256F-05B3-00D8-1C9E-B050F4C53F50}"/>
              </a:ext>
            </a:extLst>
          </p:cNvPr>
          <p:cNvSpPr>
            <a:spLocks noGrp="1"/>
          </p:cNvSpPr>
          <p:nvPr>
            <p:ph type="title"/>
          </p:nvPr>
        </p:nvSpPr>
        <p:spPr/>
        <p:txBody>
          <a:bodyPr/>
          <a:lstStyle/>
          <a:p>
            <a:r>
              <a:rPr lang="fa-IR" dirty="0"/>
              <a:t>نوع داده انتزاعی پشته</a:t>
            </a:r>
            <a:endParaRPr lang="en-US" dirty="0"/>
          </a:p>
        </p:txBody>
      </p:sp>
      <p:sp>
        <p:nvSpPr>
          <p:cNvPr id="3" name="Content Placeholder 2">
            <a:extLst>
              <a:ext uri="{FF2B5EF4-FFF2-40B4-BE49-F238E27FC236}">
                <a16:creationId xmlns:a16="http://schemas.microsoft.com/office/drawing/2014/main" id="{1E67C4E7-49A9-498E-230E-C0ACE161F74D}"/>
              </a:ext>
            </a:extLst>
          </p:cNvPr>
          <p:cNvSpPr>
            <a:spLocks noGrp="1"/>
          </p:cNvSpPr>
          <p:nvPr>
            <p:ph idx="1"/>
          </p:nvPr>
        </p:nvSpPr>
        <p:spPr/>
        <p:txBody>
          <a:bodyPr/>
          <a:lstStyle/>
          <a:p>
            <a:pPr algn="r" rtl="1"/>
            <a:r>
              <a:rPr lang="fa-IR" dirty="0"/>
              <a:t>با توجه به عملکرد پشته که در بالا توصیف کردیم، میتوان پشته را بصورت یک نوع دادهانتزاعی با عناصر و عملیات اصلی زیر تعریف کرد:</a:t>
            </a:r>
          </a:p>
          <a:p>
            <a:pPr marL="285750" indent="-285750" algn="r" rtl="1">
              <a:buFont typeface="Arial" panose="020B0604020202020204" pitchFamily="34" charset="0"/>
              <a:buChar char="•"/>
            </a:pPr>
            <a:r>
              <a:rPr lang="fa-IR" dirty="0"/>
              <a:t>مجموعه اقلام : </a:t>
            </a:r>
          </a:p>
          <a:p>
            <a:pPr marL="631825" lvl="1" indent="-285750" algn="r" rtl="1">
              <a:buFont typeface="Arial" panose="020B0604020202020204" pitchFamily="34" charset="0"/>
              <a:buChar char="•"/>
            </a:pPr>
            <a:r>
              <a:rPr lang="fa-IR" dirty="0"/>
              <a:t>مجموعه ای از عناصر که تنها از یک طرف قابل دستیابی هستند.</a:t>
            </a:r>
          </a:p>
          <a:p>
            <a:pPr marL="285750" indent="-285750" algn="r" rtl="1">
              <a:buFont typeface="Arial" panose="020B0604020202020204" pitchFamily="34" charset="0"/>
              <a:buChar char="•"/>
            </a:pPr>
            <a:r>
              <a:rPr lang="fa-IR" dirty="0"/>
              <a:t>عملیات:</a:t>
            </a:r>
          </a:p>
          <a:p>
            <a:pPr marL="285750" indent="-285750" algn="r" rtl="1">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CCD877A-4BB4-D4DA-6FBD-49ED73D6A5BD}"/>
              </a:ext>
            </a:extLst>
          </p:cNvPr>
          <p:cNvSpPr>
            <a:spLocks noGrp="1"/>
          </p:cNvSpPr>
          <p:nvPr>
            <p:ph type="sldNum" sz="quarter" idx="10"/>
          </p:nvPr>
        </p:nvSpPr>
        <p:spPr/>
        <p:txBody>
          <a:bodyPr/>
          <a:lstStyle/>
          <a:p>
            <a:fld id="{BB936EA6-75EA-BC43-847D-098704264B3C}" type="slidenum">
              <a:rPr lang="en-US" smtClean="0"/>
              <a:pPr/>
              <a:t>15</a:t>
            </a:fld>
            <a:endParaRPr lang="en-US" sz="1400"/>
          </a:p>
        </p:txBody>
      </p:sp>
      <p:graphicFrame>
        <p:nvGraphicFramePr>
          <p:cNvPr id="5" name="Table 4">
            <a:extLst>
              <a:ext uri="{FF2B5EF4-FFF2-40B4-BE49-F238E27FC236}">
                <a16:creationId xmlns:a16="http://schemas.microsoft.com/office/drawing/2014/main" id="{A0F40AED-B5F4-9DF1-CF76-DB622D5D73F0}"/>
              </a:ext>
            </a:extLst>
          </p:cNvPr>
          <p:cNvGraphicFramePr>
            <a:graphicFrameLocks noGrp="1"/>
          </p:cNvGraphicFramePr>
          <p:nvPr>
            <p:extLst>
              <p:ext uri="{D42A27DB-BD31-4B8C-83A1-F6EECF244321}">
                <p14:modId xmlns:p14="http://schemas.microsoft.com/office/powerpoint/2010/main" val="3180713981"/>
              </p:ext>
            </p:extLst>
          </p:nvPr>
        </p:nvGraphicFramePr>
        <p:xfrm>
          <a:off x="1485900" y="250698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87291460"/>
                    </a:ext>
                  </a:extLst>
                </a:gridCol>
                <a:gridCol w="3048000">
                  <a:extLst>
                    <a:ext uri="{9D8B030D-6E8A-4147-A177-3AD203B41FA5}">
                      <a16:colId xmlns:a16="http://schemas.microsoft.com/office/drawing/2014/main" val="2740414213"/>
                    </a:ext>
                  </a:extLst>
                </a:gridCol>
              </a:tblGrid>
              <a:tr h="370840">
                <a:tc>
                  <a:txBody>
                    <a:bodyPr/>
                    <a:lstStyle/>
                    <a:p>
                      <a:pPr algn="ctr" rtl="1"/>
                      <a:endParaRPr lang="en-US">
                        <a:solidFill>
                          <a:schemeClr val="tx1"/>
                        </a:solidFill>
                      </a:endParaRPr>
                    </a:p>
                  </a:txBody>
                  <a:tcPr/>
                </a:tc>
                <a:tc>
                  <a:txBody>
                    <a:bodyPr/>
                    <a:lstStyle/>
                    <a:p>
                      <a:pPr algn="ctr" rtl="1"/>
                      <a:endParaRPr lang="en-US" dirty="0">
                        <a:solidFill>
                          <a:schemeClr val="tx1"/>
                        </a:solidFill>
                      </a:endParaRPr>
                    </a:p>
                  </a:txBody>
                  <a:tcPr/>
                </a:tc>
                <a:extLst>
                  <a:ext uri="{0D108BD9-81ED-4DB2-BD59-A6C34878D82A}">
                    <a16:rowId xmlns:a16="http://schemas.microsoft.com/office/drawing/2014/main" val="1067276053"/>
                  </a:ext>
                </a:extLst>
              </a:tr>
              <a:tr h="370840">
                <a:tc>
                  <a:txBody>
                    <a:bodyPr/>
                    <a:lstStyle/>
                    <a:p>
                      <a:pPr algn="ctr" rtl="1"/>
                      <a:r>
                        <a:rPr lang="fa-IR" dirty="0">
                          <a:solidFill>
                            <a:schemeClr val="tx1"/>
                          </a:solidFill>
                        </a:rPr>
                        <a:t>یک پشته خالی ایجاد میکند</a:t>
                      </a:r>
                      <a:endParaRPr lang="en-US" dirty="0">
                        <a:solidFill>
                          <a:schemeClr val="tx1"/>
                        </a:solidFill>
                      </a:endParaRPr>
                    </a:p>
                  </a:txBody>
                  <a:tcPr/>
                </a:tc>
                <a:tc>
                  <a:txBody>
                    <a:bodyPr/>
                    <a:lstStyle/>
                    <a:p>
                      <a:pPr algn="ctr" rtl="1"/>
                      <a:r>
                        <a:rPr lang="en-US" dirty="0">
                          <a:solidFill>
                            <a:schemeClr val="tx1"/>
                          </a:solidFill>
                        </a:rPr>
                        <a:t>Create</a:t>
                      </a:r>
                    </a:p>
                  </a:txBody>
                  <a:tcPr/>
                </a:tc>
                <a:extLst>
                  <a:ext uri="{0D108BD9-81ED-4DB2-BD59-A6C34878D82A}">
                    <a16:rowId xmlns:a16="http://schemas.microsoft.com/office/drawing/2014/main" val="3756956488"/>
                  </a:ext>
                </a:extLst>
              </a:tr>
              <a:tr h="370840">
                <a:tc>
                  <a:txBody>
                    <a:bodyPr/>
                    <a:lstStyle/>
                    <a:p>
                      <a:pPr algn="ctr" rtl="1"/>
                      <a:r>
                        <a:rPr lang="fa-IR" dirty="0">
                          <a:solidFill>
                            <a:schemeClr val="tx1"/>
                          </a:solidFill>
                        </a:rPr>
                        <a:t>عملیات تست خالی بودن پشته</a:t>
                      </a:r>
                      <a:endParaRPr lang="en-US" dirty="0">
                        <a:solidFill>
                          <a:schemeClr val="tx1"/>
                        </a:solidFill>
                      </a:endParaRPr>
                    </a:p>
                  </a:txBody>
                  <a:tcPr/>
                </a:tc>
                <a:tc>
                  <a:txBody>
                    <a:bodyPr/>
                    <a:lstStyle/>
                    <a:p>
                      <a:pPr algn="ctr" rtl="1"/>
                      <a:r>
                        <a:rPr lang="en-US" dirty="0">
                          <a:solidFill>
                            <a:schemeClr val="tx1"/>
                          </a:solidFill>
                        </a:rPr>
                        <a:t>Empty</a:t>
                      </a:r>
                    </a:p>
                  </a:txBody>
                  <a:tcPr/>
                </a:tc>
                <a:extLst>
                  <a:ext uri="{0D108BD9-81ED-4DB2-BD59-A6C34878D82A}">
                    <a16:rowId xmlns:a16="http://schemas.microsoft.com/office/drawing/2014/main" val="2552045756"/>
                  </a:ext>
                </a:extLst>
              </a:tr>
              <a:tr h="370840">
                <a:tc>
                  <a:txBody>
                    <a:bodyPr/>
                    <a:lstStyle/>
                    <a:p>
                      <a:pPr algn="ctr" rtl="1"/>
                      <a:r>
                        <a:rPr lang="fa-IR" dirty="0">
                          <a:solidFill>
                            <a:schemeClr val="tx1"/>
                          </a:solidFill>
                        </a:rPr>
                        <a:t>عمل افزودن عنصر به بالای پشته</a:t>
                      </a:r>
                      <a:endParaRPr lang="en-US" dirty="0">
                        <a:solidFill>
                          <a:schemeClr val="tx1"/>
                        </a:solidFill>
                      </a:endParaRPr>
                    </a:p>
                  </a:txBody>
                  <a:tcPr/>
                </a:tc>
                <a:tc>
                  <a:txBody>
                    <a:bodyPr/>
                    <a:lstStyle/>
                    <a:p>
                      <a:pPr algn="ctr" rtl="1"/>
                      <a:r>
                        <a:rPr lang="en-US" dirty="0">
                          <a:solidFill>
                            <a:schemeClr val="tx1"/>
                          </a:solidFill>
                        </a:rPr>
                        <a:t>Push</a:t>
                      </a:r>
                    </a:p>
                  </a:txBody>
                  <a:tcPr/>
                </a:tc>
                <a:extLst>
                  <a:ext uri="{0D108BD9-81ED-4DB2-BD59-A6C34878D82A}">
                    <a16:rowId xmlns:a16="http://schemas.microsoft.com/office/drawing/2014/main" val="1425062019"/>
                  </a:ext>
                </a:extLst>
              </a:tr>
              <a:tr h="370840">
                <a:tc>
                  <a:txBody>
                    <a:bodyPr/>
                    <a:lstStyle/>
                    <a:p>
                      <a:pPr algn="ctr" rtl="1"/>
                      <a:r>
                        <a:rPr lang="fa-IR" dirty="0">
                          <a:solidFill>
                            <a:schemeClr val="tx1"/>
                          </a:solidFill>
                        </a:rPr>
                        <a:t>عمل حذف عنصر از بالای پشته</a:t>
                      </a:r>
                      <a:endParaRPr lang="en-US" dirty="0">
                        <a:solidFill>
                          <a:schemeClr val="tx1"/>
                        </a:solidFill>
                      </a:endParaRPr>
                    </a:p>
                  </a:txBody>
                  <a:tcPr/>
                </a:tc>
                <a:tc>
                  <a:txBody>
                    <a:bodyPr/>
                    <a:lstStyle/>
                    <a:p>
                      <a:pPr algn="ctr" rtl="1"/>
                      <a:r>
                        <a:rPr lang="en-US" dirty="0">
                          <a:solidFill>
                            <a:schemeClr val="tx1"/>
                          </a:solidFill>
                        </a:rPr>
                        <a:t>Pop</a:t>
                      </a:r>
                    </a:p>
                  </a:txBody>
                  <a:tcPr/>
                </a:tc>
                <a:extLst>
                  <a:ext uri="{0D108BD9-81ED-4DB2-BD59-A6C34878D82A}">
                    <a16:rowId xmlns:a16="http://schemas.microsoft.com/office/drawing/2014/main" val="258334342"/>
                  </a:ext>
                </a:extLst>
              </a:tr>
              <a:tr h="370840">
                <a:tc>
                  <a:txBody>
                    <a:bodyPr/>
                    <a:lstStyle/>
                    <a:p>
                      <a:pPr algn="ctr" rtl="1"/>
                      <a:r>
                        <a:rPr lang="fa-IR" dirty="0">
                          <a:solidFill>
                            <a:schemeClr val="tx1"/>
                          </a:solidFill>
                        </a:rPr>
                        <a:t>به عنصر بالای پشته اشاره میکند</a:t>
                      </a:r>
                      <a:endParaRPr lang="en-US" dirty="0">
                        <a:solidFill>
                          <a:schemeClr val="tx1"/>
                        </a:solidFill>
                      </a:endParaRPr>
                    </a:p>
                  </a:txBody>
                  <a:tcPr/>
                </a:tc>
                <a:tc>
                  <a:txBody>
                    <a:bodyPr/>
                    <a:lstStyle/>
                    <a:p>
                      <a:pPr algn="ctr" rtl="1"/>
                      <a:r>
                        <a:rPr lang="en-US" dirty="0">
                          <a:solidFill>
                            <a:schemeClr val="tx1"/>
                          </a:solidFill>
                        </a:rPr>
                        <a:t>Top</a:t>
                      </a:r>
                    </a:p>
                  </a:txBody>
                  <a:tcPr/>
                </a:tc>
                <a:extLst>
                  <a:ext uri="{0D108BD9-81ED-4DB2-BD59-A6C34878D82A}">
                    <a16:rowId xmlns:a16="http://schemas.microsoft.com/office/drawing/2014/main" val="655342019"/>
                  </a:ext>
                </a:extLst>
              </a:tr>
            </a:tbl>
          </a:graphicData>
        </a:graphic>
      </p:graphicFrame>
    </p:spTree>
    <p:extLst>
      <p:ext uri="{BB962C8B-B14F-4D97-AF65-F5344CB8AC3E}">
        <p14:creationId xmlns:p14="http://schemas.microsoft.com/office/powerpoint/2010/main" val="343741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B9E6DA-C55F-1E94-451F-5A06FACDFCAF}"/>
              </a:ext>
            </a:extLst>
          </p:cNvPr>
          <p:cNvSpPr>
            <a:spLocks noGrp="1"/>
          </p:cNvSpPr>
          <p:nvPr>
            <p:ph type="sldNum" sz="quarter" idx="10"/>
          </p:nvPr>
        </p:nvSpPr>
        <p:spPr/>
        <p:txBody>
          <a:bodyPr/>
          <a:lstStyle/>
          <a:p>
            <a:fld id="{BB936EA6-75EA-BC43-847D-098704264B3C}" type="slidenum">
              <a:rPr lang="en-US" smtClean="0"/>
              <a:pPr/>
              <a:t>16</a:t>
            </a:fld>
            <a:endParaRPr lang="en-US" sz="1400"/>
          </a:p>
        </p:txBody>
      </p:sp>
      <p:pic>
        <p:nvPicPr>
          <p:cNvPr id="6" name="Picture 5">
            <a:extLst>
              <a:ext uri="{FF2B5EF4-FFF2-40B4-BE49-F238E27FC236}">
                <a16:creationId xmlns:a16="http://schemas.microsoft.com/office/drawing/2014/main" id="{09372146-8997-9E6B-BBAC-A57FAC892B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4800" y="27633"/>
            <a:ext cx="6477000" cy="6967530"/>
          </a:xfrm>
          <a:prstGeom prst="rect">
            <a:avLst/>
          </a:prstGeom>
        </p:spPr>
      </p:pic>
      <p:sp>
        <p:nvSpPr>
          <p:cNvPr id="8" name="Rectangle 1">
            <a:extLst>
              <a:ext uri="{FF2B5EF4-FFF2-40B4-BE49-F238E27FC236}">
                <a16:creationId xmlns:a16="http://schemas.microsoft.com/office/drawing/2014/main" id="{3DC4BC0F-CF4C-AFCB-4DF0-CBC78E92AD6D}"/>
              </a:ext>
            </a:extLst>
          </p:cNvPr>
          <p:cNvSpPr>
            <a:spLocks noChangeArrowheads="1"/>
          </p:cNvSpPr>
          <p:nvPr/>
        </p:nvSpPr>
        <p:spPr bwMode="auto">
          <a:xfrm>
            <a:off x="-1" y="105489"/>
            <a:ext cx="1584719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Stack</a:t>
            </a:r>
            <a:r>
              <a:rPr kumimoji="0" lang="en-US" altLang="en-US" sz="900" b="0" i="0" u="none" strike="noStrike" cap="none" normalizeH="0" baseline="0">
                <a:ln>
                  <a:noFill/>
                </a:ln>
                <a:solidFill>
                  <a:schemeClr val="tx1"/>
                </a:solidFill>
                <a:effectLst/>
              </a:rPr>
              <a:t> class in Python using just the interface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92A7B9D3-E1C2-7A7A-30F0-F74ABD96EE9B}"/>
              </a:ext>
            </a:extLst>
          </p:cNvPr>
          <p:cNvSpPr>
            <a:spLocks noChangeArrowheads="1"/>
          </p:cNvSpPr>
          <p:nvPr/>
        </p:nvSpPr>
        <p:spPr bwMode="auto">
          <a:xfrm rot="5400000">
            <a:off x="4722332" y="3126591"/>
            <a:ext cx="5780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Stack</a:t>
            </a:r>
            <a:r>
              <a:rPr kumimoji="0" lang="en-US" altLang="en-US" sz="2000" b="0" i="0" u="none" strike="noStrike" cap="none" normalizeH="0" baseline="0" dirty="0">
                <a:ln>
                  <a:noFill/>
                </a:ln>
                <a:solidFill>
                  <a:schemeClr val="tx1"/>
                </a:solidFill>
                <a:effectLst/>
              </a:rPr>
              <a:t> class in Python using just the interface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350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9BC9-AA42-82CA-1D7A-DAF9D8E1B60D}"/>
              </a:ext>
            </a:extLst>
          </p:cNvPr>
          <p:cNvSpPr>
            <a:spLocks noGrp="1"/>
          </p:cNvSpPr>
          <p:nvPr>
            <p:ph type="title"/>
          </p:nvPr>
        </p:nvSpPr>
        <p:spPr/>
        <p:txBody>
          <a:bodyPr/>
          <a:lstStyle/>
          <a:p>
            <a:r>
              <a:rPr lang="fa-IR" dirty="0"/>
              <a:t>پیاده سازی عملگرهای پشته</a:t>
            </a:r>
            <a:endParaRPr lang="en-US" dirty="0"/>
          </a:p>
        </p:txBody>
      </p:sp>
      <p:sp>
        <p:nvSpPr>
          <p:cNvPr id="3" name="Content Placeholder 2">
            <a:extLst>
              <a:ext uri="{FF2B5EF4-FFF2-40B4-BE49-F238E27FC236}">
                <a16:creationId xmlns:a16="http://schemas.microsoft.com/office/drawing/2014/main" id="{D42BBBE0-BB5D-5B48-1C8C-1393B1931195}"/>
              </a:ext>
            </a:extLst>
          </p:cNvPr>
          <p:cNvSpPr>
            <a:spLocks noGrp="1"/>
          </p:cNvSpPr>
          <p:nvPr>
            <p:ph idx="1"/>
          </p:nvPr>
        </p:nvSpPr>
        <p:spPr>
          <a:xfrm>
            <a:off x="609600" y="914400"/>
            <a:ext cx="7848600" cy="1143000"/>
          </a:xfrm>
        </p:spPr>
        <p:txBody>
          <a:bodyPr/>
          <a:lstStyle/>
          <a:p>
            <a:pPr algn="r" rtl="1"/>
            <a:r>
              <a:rPr lang="fa-IR" dirty="0"/>
              <a:t>پشته را به وسبله یک آرایه به نام </a:t>
            </a:r>
            <a:r>
              <a:rPr lang="en-US" dirty="0"/>
              <a:t>stack</a:t>
            </a:r>
            <a:r>
              <a:rPr lang="fa-IR" dirty="0"/>
              <a:t>، یک اشاره گر به نام </a:t>
            </a:r>
            <a:r>
              <a:rPr lang="en-US" dirty="0"/>
              <a:t>top</a:t>
            </a:r>
            <a:r>
              <a:rPr lang="fa-IR" dirty="0"/>
              <a:t> که حاوی مکان عنصر بالای پشته و متغییر </a:t>
            </a:r>
            <a:r>
              <a:rPr lang="en-US" dirty="0"/>
              <a:t>n</a:t>
            </a:r>
            <a:r>
              <a:rPr lang="fa-IR" dirty="0"/>
              <a:t> که بیشترین تعداد عناصر قابل نگهداری توسط پشته است، نمایش میدهیم. شرط</a:t>
            </a:r>
            <a:r>
              <a:rPr lang="en-US" dirty="0"/>
              <a:t> top=-1 </a:t>
            </a:r>
            <a:r>
              <a:rPr lang="fa-IR" dirty="0"/>
              <a:t> مبین این است که پشته خالی است یا خیر.</a:t>
            </a:r>
          </a:p>
          <a:p>
            <a:pPr algn="r" rtl="1"/>
            <a:endParaRPr lang="en-US" dirty="0"/>
          </a:p>
        </p:txBody>
      </p:sp>
      <p:sp>
        <p:nvSpPr>
          <p:cNvPr id="4" name="Slide Number Placeholder 3">
            <a:extLst>
              <a:ext uri="{FF2B5EF4-FFF2-40B4-BE49-F238E27FC236}">
                <a16:creationId xmlns:a16="http://schemas.microsoft.com/office/drawing/2014/main" id="{2224A59B-32A4-3EBA-0EDC-2D9CA79A899E}"/>
              </a:ext>
            </a:extLst>
          </p:cNvPr>
          <p:cNvSpPr>
            <a:spLocks noGrp="1"/>
          </p:cNvSpPr>
          <p:nvPr>
            <p:ph type="sldNum" sz="quarter" idx="10"/>
          </p:nvPr>
        </p:nvSpPr>
        <p:spPr/>
        <p:txBody>
          <a:bodyPr/>
          <a:lstStyle/>
          <a:p>
            <a:fld id="{BB936EA6-75EA-BC43-847D-098704264B3C}" type="slidenum">
              <a:rPr lang="en-US" smtClean="0"/>
              <a:pPr/>
              <a:t>17</a:t>
            </a:fld>
            <a:endParaRPr lang="en-US" sz="1400"/>
          </a:p>
        </p:txBody>
      </p:sp>
      <p:sp>
        <p:nvSpPr>
          <p:cNvPr id="5" name="Content Placeholder 2">
            <a:extLst>
              <a:ext uri="{FF2B5EF4-FFF2-40B4-BE49-F238E27FC236}">
                <a16:creationId xmlns:a16="http://schemas.microsoft.com/office/drawing/2014/main" id="{E5B36228-164D-824E-2CB5-AC25DA3B02A9}"/>
              </a:ext>
            </a:extLst>
          </p:cNvPr>
          <p:cNvSpPr txBox="1">
            <a:spLocks/>
          </p:cNvSpPr>
          <p:nvPr/>
        </p:nvSpPr>
        <p:spPr bwMode="auto">
          <a:xfrm>
            <a:off x="609600" y="2133600"/>
            <a:ext cx="7924800" cy="44196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gn="l"/>
            <a:r>
              <a:rPr lang="en-US" kern="0" dirty="0"/>
              <a:t>Void push ( int * top, </a:t>
            </a:r>
            <a:r>
              <a:rPr lang="en-US" kern="0" dirty="0" err="1"/>
              <a:t>elementtype</a:t>
            </a:r>
            <a:r>
              <a:rPr lang="en-US" kern="0" dirty="0"/>
              <a:t> item)</a:t>
            </a:r>
          </a:p>
          <a:p>
            <a:pPr algn="l"/>
            <a:r>
              <a:rPr lang="en-US" kern="0" dirty="0"/>
              <a:t>{</a:t>
            </a:r>
          </a:p>
          <a:p>
            <a:pPr algn="l"/>
            <a:r>
              <a:rPr lang="en-US" kern="0" dirty="0"/>
              <a:t>	/* Add an item to the stack</a:t>
            </a:r>
          </a:p>
          <a:p>
            <a:pPr algn="l"/>
            <a:r>
              <a:rPr lang="en-US" kern="0" dirty="0"/>
              <a:t>	if (* top&gt;= n-1)</a:t>
            </a:r>
          </a:p>
          <a:p>
            <a:pPr algn="l"/>
            <a:r>
              <a:rPr lang="en-US" kern="0" dirty="0"/>
              <a:t>		{</a:t>
            </a:r>
          </a:p>
          <a:p>
            <a:pPr algn="l"/>
            <a:r>
              <a:rPr lang="en-US" kern="0" dirty="0"/>
              <a:t>			</a:t>
            </a:r>
            <a:r>
              <a:rPr lang="en-US" kern="0" dirty="0" err="1"/>
              <a:t>stackfull</a:t>
            </a:r>
            <a:r>
              <a:rPr lang="en-US" kern="0" dirty="0"/>
              <a:t>(); //return an error message</a:t>
            </a:r>
          </a:p>
          <a:p>
            <a:pPr algn="l"/>
            <a:r>
              <a:rPr lang="en-US" kern="0" dirty="0"/>
              <a:t>	return;</a:t>
            </a:r>
          </a:p>
          <a:p>
            <a:pPr algn="l"/>
            <a:r>
              <a:rPr lang="en-US" kern="0" dirty="0"/>
              <a:t>		}</a:t>
            </a:r>
          </a:p>
          <a:p>
            <a:pPr algn="l"/>
            <a:r>
              <a:rPr lang="en-US" kern="0" dirty="0"/>
              <a:t>	stack[++*top];</a:t>
            </a:r>
          </a:p>
          <a:p>
            <a:pPr algn="l"/>
            <a:r>
              <a:rPr lang="en-US" kern="0" dirty="0"/>
              <a:t>}</a:t>
            </a:r>
            <a:endParaRPr lang="fa-IR" kern="0" dirty="0"/>
          </a:p>
          <a:p>
            <a:pPr algn="r" rtl="1"/>
            <a:endParaRPr lang="en-US" kern="0" dirty="0"/>
          </a:p>
        </p:txBody>
      </p:sp>
    </p:spTree>
    <p:extLst>
      <p:ext uri="{BB962C8B-B14F-4D97-AF65-F5344CB8AC3E}">
        <p14:creationId xmlns:p14="http://schemas.microsoft.com/office/powerpoint/2010/main" val="203571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A5A3-2555-D912-C42F-6656F3EA1FBA}"/>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EB017BD-942C-7546-78C4-0299ADD94674}"/>
              </a:ext>
            </a:extLst>
          </p:cNvPr>
          <p:cNvSpPr>
            <a:spLocks noGrp="1"/>
          </p:cNvSpPr>
          <p:nvPr>
            <p:ph type="sldNum" sz="quarter" idx="10"/>
          </p:nvPr>
        </p:nvSpPr>
        <p:spPr/>
        <p:txBody>
          <a:bodyPr/>
          <a:lstStyle/>
          <a:p>
            <a:fld id="{BB936EA6-75EA-BC43-847D-098704264B3C}" type="slidenum">
              <a:rPr lang="en-US" smtClean="0"/>
              <a:pPr/>
              <a:t>18</a:t>
            </a:fld>
            <a:endParaRPr lang="en-US" sz="1400"/>
          </a:p>
        </p:txBody>
      </p:sp>
      <p:pic>
        <p:nvPicPr>
          <p:cNvPr id="10" name="Picture 9">
            <a:extLst>
              <a:ext uri="{FF2B5EF4-FFF2-40B4-BE49-F238E27FC236}">
                <a16:creationId xmlns:a16="http://schemas.microsoft.com/office/drawing/2014/main" id="{8FF1358C-9D0C-323A-B2D7-B1040B5D738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381000"/>
            <a:ext cx="8177010" cy="3171825"/>
          </a:xfrm>
          <a:prstGeom prst="rect">
            <a:avLst/>
          </a:prstGeom>
        </p:spPr>
      </p:pic>
      <p:graphicFrame>
        <p:nvGraphicFramePr>
          <p:cNvPr id="14" name="Table 13">
            <a:extLst>
              <a:ext uri="{FF2B5EF4-FFF2-40B4-BE49-F238E27FC236}">
                <a16:creationId xmlns:a16="http://schemas.microsoft.com/office/drawing/2014/main" id="{3F8F4B94-8734-3E58-BCEC-58CF6765B6E6}"/>
              </a:ext>
            </a:extLst>
          </p:cNvPr>
          <p:cNvGraphicFramePr>
            <a:graphicFrameLocks noGrp="1"/>
          </p:cNvGraphicFramePr>
          <p:nvPr>
            <p:extLst>
              <p:ext uri="{D42A27DB-BD31-4B8C-83A1-F6EECF244321}">
                <p14:modId xmlns:p14="http://schemas.microsoft.com/office/powerpoint/2010/main" val="3913985191"/>
              </p:ext>
            </p:extLst>
          </p:nvPr>
        </p:nvGraphicFramePr>
        <p:xfrm>
          <a:off x="1371600" y="4164012"/>
          <a:ext cx="1524000" cy="22250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200367149"/>
                    </a:ext>
                  </a:extLst>
                </a:gridCol>
                <a:gridCol w="762000">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cxnSp>
        <p:nvCxnSpPr>
          <p:cNvPr id="16" name="Straight Arrow Connector 15">
            <a:extLst>
              <a:ext uri="{FF2B5EF4-FFF2-40B4-BE49-F238E27FC236}">
                <a16:creationId xmlns:a16="http://schemas.microsoft.com/office/drawing/2014/main" id="{983C032B-D46C-52D1-6B58-32A926477D5E}"/>
              </a:ext>
            </a:extLst>
          </p:cNvPr>
          <p:cNvCxnSpPr/>
          <p:nvPr/>
        </p:nvCxnSpPr>
        <p:spPr bwMode="auto">
          <a:xfrm>
            <a:off x="873535" y="6218587"/>
            <a:ext cx="6096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17" name="TextBox 16">
            <a:extLst>
              <a:ext uri="{FF2B5EF4-FFF2-40B4-BE49-F238E27FC236}">
                <a16:creationId xmlns:a16="http://schemas.microsoft.com/office/drawing/2014/main" id="{A9047571-C4E1-0679-EE8C-EA4655DF4850}"/>
              </a:ext>
            </a:extLst>
          </p:cNvPr>
          <p:cNvSpPr txBox="1"/>
          <p:nvPr/>
        </p:nvSpPr>
        <p:spPr>
          <a:xfrm>
            <a:off x="293740" y="6000067"/>
            <a:ext cx="538930" cy="369332"/>
          </a:xfrm>
          <a:prstGeom prst="rect">
            <a:avLst/>
          </a:prstGeom>
          <a:noFill/>
        </p:spPr>
        <p:txBody>
          <a:bodyPr wrap="none" rtlCol="0">
            <a:spAutoFit/>
          </a:bodyPr>
          <a:lstStyle/>
          <a:p>
            <a:r>
              <a:rPr lang="en-US" dirty="0"/>
              <a:t>top</a:t>
            </a:r>
          </a:p>
        </p:txBody>
      </p:sp>
      <p:pic>
        <p:nvPicPr>
          <p:cNvPr id="20" name="Picture 19">
            <a:extLst>
              <a:ext uri="{FF2B5EF4-FFF2-40B4-BE49-F238E27FC236}">
                <a16:creationId xmlns:a16="http://schemas.microsoft.com/office/drawing/2014/main" id="{E2938BB0-0F1F-CB5A-D14E-C173E29EA52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393665" y="3819525"/>
            <a:ext cx="4714875" cy="2543175"/>
          </a:xfrm>
          <a:prstGeom prst="rect">
            <a:avLst/>
          </a:prstGeom>
        </p:spPr>
      </p:pic>
      <p:sp>
        <p:nvSpPr>
          <p:cNvPr id="21" name="Rectangle 20">
            <a:extLst>
              <a:ext uri="{FF2B5EF4-FFF2-40B4-BE49-F238E27FC236}">
                <a16:creationId xmlns:a16="http://schemas.microsoft.com/office/drawing/2014/main" id="{4E1BE750-6DB6-C4E3-5D72-2FC1D194C9A4}"/>
              </a:ext>
            </a:extLst>
          </p:cNvPr>
          <p:cNvSpPr/>
          <p:nvPr/>
        </p:nvSpPr>
        <p:spPr>
          <a:xfrm>
            <a:off x="95918" y="3612104"/>
            <a:ext cx="155523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O(1)</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01178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A1E7-6FC6-DB9A-18C4-066B07AD3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C66E7-9AEC-B2A2-D781-E1355C360F70}"/>
              </a:ext>
            </a:extLst>
          </p:cNvPr>
          <p:cNvSpPr>
            <a:spLocks noGrp="1"/>
          </p:cNvSpPr>
          <p:nvPr>
            <p:ph type="title"/>
          </p:nvPr>
        </p:nvSpPr>
        <p:spPr/>
        <p:txBody>
          <a:bodyPr/>
          <a:lstStyle/>
          <a:p>
            <a:r>
              <a:rPr lang="fa-IR" dirty="0"/>
              <a:t>پیاده سازی عملگرهای پشته</a:t>
            </a:r>
            <a:endParaRPr lang="en-US" dirty="0"/>
          </a:p>
        </p:txBody>
      </p:sp>
      <p:sp>
        <p:nvSpPr>
          <p:cNvPr id="3" name="Content Placeholder 2">
            <a:extLst>
              <a:ext uri="{FF2B5EF4-FFF2-40B4-BE49-F238E27FC236}">
                <a16:creationId xmlns:a16="http://schemas.microsoft.com/office/drawing/2014/main" id="{79E89AFE-A34C-8009-287F-1638CDE9739D}"/>
              </a:ext>
            </a:extLst>
          </p:cNvPr>
          <p:cNvSpPr>
            <a:spLocks noGrp="1"/>
          </p:cNvSpPr>
          <p:nvPr>
            <p:ph idx="1"/>
          </p:nvPr>
        </p:nvSpPr>
        <p:spPr>
          <a:xfrm>
            <a:off x="609600" y="914400"/>
            <a:ext cx="7848600" cy="1143000"/>
          </a:xfrm>
        </p:spPr>
        <p:txBody>
          <a:bodyPr/>
          <a:lstStyle/>
          <a:p>
            <a:pPr algn="r" rtl="1"/>
            <a:r>
              <a:rPr lang="fa-IR" dirty="0"/>
              <a:t>پیاده سازی تابع حذف کردن یک عنصر از پشته.</a:t>
            </a:r>
          </a:p>
          <a:p>
            <a:pPr algn="r" rtl="1"/>
            <a:endParaRPr lang="en-US" dirty="0"/>
          </a:p>
        </p:txBody>
      </p:sp>
      <p:sp>
        <p:nvSpPr>
          <p:cNvPr id="4" name="Slide Number Placeholder 3">
            <a:extLst>
              <a:ext uri="{FF2B5EF4-FFF2-40B4-BE49-F238E27FC236}">
                <a16:creationId xmlns:a16="http://schemas.microsoft.com/office/drawing/2014/main" id="{3F65AAB5-BB1D-7D32-6710-949720C4CA7A}"/>
              </a:ext>
            </a:extLst>
          </p:cNvPr>
          <p:cNvSpPr>
            <a:spLocks noGrp="1"/>
          </p:cNvSpPr>
          <p:nvPr>
            <p:ph type="sldNum" sz="quarter" idx="10"/>
          </p:nvPr>
        </p:nvSpPr>
        <p:spPr/>
        <p:txBody>
          <a:bodyPr/>
          <a:lstStyle/>
          <a:p>
            <a:fld id="{BB936EA6-75EA-BC43-847D-098704264B3C}" type="slidenum">
              <a:rPr lang="en-US" smtClean="0"/>
              <a:pPr/>
              <a:t>19</a:t>
            </a:fld>
            <a:endParaRPr lang="en-US" sz="1400"/>
          </a:p>
        </p:txBody>
      </p:sp>
      <p:sp>
        <p:nvSpPr>
          <p:cNvPr id="5" name="Content Placeholder 2">
            <a:extLst>
              <a:ext uri="{FF2B5EF4-FFF2-40B4-BE49-F238E27FC236}">
                <a16:creationId xmlns:a16="http://schemas.microsoft.com/office/drawing/2014/main" id="{F025F67D-B261-085E-0BF7-810DB55B32F3}"/>
              </a:ext>
            </a:extLst>
          </p:cNvPr>
          <p:cNvSpPr txBox="1">
            <a:spLocks/>
          </p:cNvSpPr>
          <p:nvPr/>
        </p:nvSpPr>
        <p:spPr bwMode="auto">
          <a:xfrm>
            <a:off x="609600" y="2133600"/>
            <a:ext cx="7924800" cy="44196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gn="l"/>
            <a:r>
              <a:rPr lang="en-US" kern="0" dirty="0" err="1"/>
              <a:t>elementtype</a:t>
            </a:r>
            <a:r>
              <a:rPr lang="en-US" kern="0" dirty="0"/>
              <a:t> pop ( int * p)</a:t>
            </a:r>
          </a:p>
          <a:p>
            <a:pPr algn="l"/>
            <a:r>
              <a:rPr lang="en-US" kern="0" dirty="0"/>
              <a:t>{</a:t>
            </a:r>
          </a:p>
          <a:p>
            <a:pPr algn="l"/>
            <a:r>
              <a:rPr lang="en-US" kern="0" dirty="0"/>
              <a:t>	//return top element from stack</a:t>
            </a:r>
          </a:p>
          <a:p>
            <a:pPr algn="l"/>
            <a:r>
              <a:rPr lang="en-US" kern="0" dirty="0"/>
              <a:t>	if(*top== -1)</a:t>
            </a:r>
          </a:p>
          <a:p>
            <a:pPr algn="l"/>
            <a:r>
              <a:rPr lang="en-US" kern="0" dirty="0"/>
              <a:t>		return </a:t>
            </a:r>
            <a:r>
              <a:rPr lang="en-US" kern="0" dirty="0" err="1"/>
              <a:t>stackEmpty</a:t>
            </a:r>
            <a:r>
              <a:rPr lang="en-US" kern="0" dirty="0"/>
              <a:t>();//return an error message</a:t>
            </a:r>
          </a:p>
          <a:p>
            <a:pPr algn="l"/>
            <a:r>
              <a:rPr lang="en-US" kern="0" dirty="0"/>
              <a:t>	return stack[(*top)--];</a:t>
            </a:r>
          </a:p>
          <a:p>
            <a:pPr algn="l"/>
            <a:r>
              <a:rPr lang="en-US" kern="0" dirty="0"/>
              <a:t>}</a:t>
            </a:r>
            <a:endParaRPr lang="fa-IR" kern="0" dirty="0"/>
          </a:p>
          <a:p>
            <a:pPr algn="r" rtl="1"/>
            <a:endParaRPr lang="en-US" kern="0" dirty="0"/>
          </a:p>
        </p:txBody>
      </p:sp>
    </p:spTree>
    <p:extLst>
      <p:ext uri="{BB962C8B-B14F-4D97-AF65-F5344CB8AC3E}">
        <p14:creationId xmlns:p14="http://schemas.microsoft.com/office/powerpoint/2010/main" val="24179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FE72-26F1-C576-3078-C16468E4F658}"/>
              </a:ext>
            </a:extLst>
          </p:cNvPr>
          <p:cNvSpPr>
            <a:spLocks noGrp="1"/>
          </p:cNvSpPr>
          <p:nvPr>
            <p:ph type="title"/>
          </p:nvPr>
        </p:nvSpPr>
        <p:spPr/>
        <p:txBody>
          <a:bodyPr/>
          <a:lstStyle/>
          <a:p>
            <a:r>
              <a:rPr lang="fa-IR" dirty="0"/>
              <a:t>اهداف کلی فصل</a:t>
            </a:r>
            <a:endParaRPr lang="en-US" dirty="0"/>
          </a:p>
        </p:txBody>
      </p:sp>
      <p:sp>
        <p:nvSpPr>
          <p:cNvPr id="3" name="Content Placeholder 2">
            <a:extLst>
              <a:ext uri="{FF2B5EF4-FFF2-40B4-BE49-F238E27FC236}">
                <a16:creationId xmlns:a16="http://schemas.microsoft.com/office/drawing/2014/main" id="{A38498B2-F837-554F-6250-6B7031543BBC}"/>
              </a:ext>
            </a:extLst>
          </p:cNvPr>
          <p:cNvSpPr>
            <a:spLocks noGrp="1"/>
          </p:cNvSpPr>
          <p:nvPr>
            <p:ph idx="1"/>
          </p:nvPr>
        </p:nvSpPr>
        <p:spPr/>
        <p:txBody>
          <a:bodyPr/>
          <a:lstStyle/>
          <a:p>
            <a:pPr algn="r" rtl="1"/>
            <a:r>
              <a:rPr lang="fa-IR" dirty="0"/>
              <a:t>مفهوم پشته را بیان کرده و دلیل استفاده از آن را ارائه دهیم</a:t>
            </a:r>
          </a:p>
          <a:p>
            <a:pPr algn="r" rtl="1"/>
            <a:r>
              <a:rPr lang="fa-IR" dirty="0"/>
              <a:t>پشته را طراحی و پیاده سازی کنید</a:t>
            </a:r>
          </a:p>
          <a:p>
            <a:pPr algn="r" rtl="1"/>
            <a:r>
              <a:rPr lang="fa-IR" dirty="0"/>
              <a:t>کاربردهای پشته را بیان کنید</a:t>
            </a:r>
          </a:p>
          <a:p>
            <a:pPr algn="r" rtl="1"/>
            <a:r>
              <a:rPr lang="fa-IR" dirty="0"/>
              <a:t>سه روش بیان عبارت محاسباتی را شرح دهید.</a:t>
            </a:r>
            <a:endParaRPr lang="en-US" dirty="0"/>
          </a:p>
        </p:txBody>
      </p:sp>
      <p:sp>
        <p:nvSpPr>
          <p:cNvPr id="4" name="Slide Number Placeholder 3">
            <a:extLst>
              <a:ext uri="{FF2B5EF4-FFF2-40B4-BE49-F238E27FC236}">
                <a16:creationId xmlns:a16="http://schemas.microsoft.com/office/drawing/2014/main" id="{22938A9B-3804-A8B2-C7AB-70799D4A7C37}"/>
              </a:ext>
            </a:extLst>
          </p:cNvPr>
          <p:cNvSpPr>
            <a:spLocks noGrp="1"/>
          </p:cNvSpPr>
          <p:nvPr>
            <p:ph type="sldNum" sz="quarter" idx="10"/>
          </p:nvPr>
        </p:nvSpPr>
        <p:spPr/>
        <p:txBody>
          <a:bodyPr/>
          <a:lstStyle/>
          <a:p>
            <a:fld id="{BB936EA6-75EA-BC43-847D-098704264B3C}" type="slidenum">
              <a:rPr lang="en-US" smtClean="0"/>
              <a:pPr/>
              <a:t>2</a:t>
            </a:fld>
            <a:endParaRPr lang="en-US" sz="1400"/>
          </a:p>
        </p:txBody>
      </p:sp>
    </p:spTree>
    <p:extLst>
      <p:ext uri="{BB962C8B-B14F-4D97-AF65-F5344CB8AC3E}">
        <p14:creationId xmlns:p14="http://schemas.microsoft.com/office/powerpoint/2010/main" val="415595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D707-ACB0-710B-B73F-643D4E0F22E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4C9D932-1836-BE4F-D97A-D07917633950}"/>
              </a:ext>
            </a:extLst>
          </p:cNvPr>
          <p:cNvSpPr>
            <a:spLocks noGrp="1"/>
          </p:cNvSpPr>
          <p:nvPr>
            <p:ph type="sldNum" sz="quarter" idx="10"/>
          </p:nvPr>
        </p:nvSpPr>
        <p:spPr/>
        <p:txBody>
          <a:bodyPr/>
          <a:lstStyle/>
          <a:p>
            <a:fld id="{BB936EA6-75EA-BC43-847D-098704264B3C}" type="slidenum">
              <a:rPr lang="en-US" smtClean="0"/>
              <a:pPr/>
              <a:t>20</a:t>
            </a:fld>
            <a:endParaRPr lang="en-US" sz="1400"/>
          </a:p>
        </p:txBody>
      </p:sp>
      <p:pic>
        <p:nvPicPr>
          <p:cNvPr id="6" name="Picture 5">
            <a:extLst>
              <a:ext uri="{FF2B5EF4-FFF2-40B4-BE49-F238E27FC236}">
                <a16:creationId xmlns:a16="http://schemas.microsoft.com/office/drawing/2014/main" id="{BAADB5D5-B120-5587-AD3A-550142988B3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152400"/>
            <a:ext cx="8596966" cy="3638550"/>
          </a:xfrm>
          <a:prstGeom prst="rect">
            <a:avLst/>
          </a:prstGeom>
        </p:spPr>
      </p:pic>
      <p:graphicFrame>
        <p:nvGraphicFramePr>
          <p:cNvPr id="7" name="Table 6">
            <a:extLst>
              <a:ext uri="{FF2B5EF4-FFF2-40B4-BE49-F238E27FC236}">
                <a16:creationId xmlns:a16="http://schemas.microsoft.com/office/drawing/2014/main" id="{33B7B9AD-5132-2F96-3DB3-3A01F62F72FE}"/>
              </a:ext>
            </a:extLst>
          </p:cNvPr>
          <p:cNvGraphicFramePr>
            <a:graphicFrameLocks noGrp="1"/>
          </p:cNvGraphicFramePr>
          <p:nvPr>
            <p:extLst>
              <p:ext uri="{D42A27DB-BD31-4B8C-83A1-F6EECF244321}">
                <p14:modId xmlns:p14="http://schemas.microsoft.com/office/powerpoint/2010/main" val="2455205168"/>
              </p:ext>
            </p:extLst>
          </p:nvPr>
        </p:nvGraphicFramePr>
        <p:xfrm>
          <a:off x="1371600" y="4164012"/>
          <a:ext cx="1524000" cy="22250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200367149"/>
                    </a:ext>
                  </a:extLst>
                </a:gridCol>
                <a:gridCol w="762000">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a-IR" b="0" dirty="0">
                          <a:solidFill>
                            <a:schemeClr val="tx1"/>
                          </a:solidFill>
                          <a:latin typeface="Book Antiqua" panose="02040602050305030304" pitchFamily="18" charset="0"/>
                        </a:rPr>
                        <a:t>30</a:t>
                      </a: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a-IR" b="0" dirty="0">
                          <a:solidFill>
                            <a:schemeClr val="tx1"/>
                          </a:solidFill>
                          <a:latin typeface="Book Antiqua" panose="02040602050305030304" pitchFamily="18" charset="0"/>
                        </a:rPr>
                        <a:t>20</a:t>
                      </a: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a-IR" b="0" dirty="0">
                          <a:solidFill>
                            <a:schemeClr val="tx1"/>
                          </a:solidFill>
                          <a:latin typeface="Book Antiqua" panose="02040602050305030304" pitchFamily="18" charset="0"/>
                        </a:rPr>
                        <a:t>10</a:t>
                      </a: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cxnSp>
        <p:nvCxnSpPr>
          <p:cNvPr id="8" name="Straight Arrow Connector 7">
            <a:extLst>
              <a:ext uri="{FF2B5EF4-FFF2-40B4-BE49-F238E27FC236}">
                <a16:creationId xmlns:a16="http://schemas.microsoft.com/office/drawing/2014/main" id="{B20C118F-B128-4729-A136-7A4956AA046F}"/>
              </a:ext>
            </a:extLst>
          </p:cNvPr>
          <p:cNvCxnSpPr/>
          <p:nvPr/>
        </p:nvCxnSpPr>
        <p:spPr bwMode="auto">
          <a:xfrm>
            <a:off x="914400" y="5111129"/>
            <a:ext cx="6096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9" name="TextBox 8">
            <a:extLst>
              <a:ext uri="{FF2B5EF4-FFF2-40B4-BE49-F238E27FC236}">
                <a16:creationId xmlns:a16="http://schemas.microsoft.com/office/drawing/2014/main" id="{4C38E5A3-5098-DC1D-94FA-A2C4DBEA87B7}"/>
              </a:ext>
            </a:extLst>
          </p:cNvPr>
          <p:cNvSpPr txBox="1"/>
          <p:nvPr/>
        </p:nvSpPr>
        <p:spPr>
          <a:xfrm>
            <a:off x="334605" y="4892609"/>
            <a:ext cx="538930" cy="369332"/>
          </a:xfrm>
          <a:prstGeom prst="rect">
            <a:avLst/>
          </a:prstGeom>
          <a:noFill/>
        </p:spPr>
        <p:txBody>
          <a:bodyPr wrap="none" rtlCol="0">
            <a:spAutoFit/>
          </a:bodyPr>
          <a:lstStyle/>
          <a:p>
            <a:r>
              <a:rPr lang="en-US" dirty="0"/>
              <a:t>top</a:t>
            </a:r>
          </a:p>
        </p:txBody>
      </p:sp>
      <p:sp>
        <p:nvSpPr>
          <p:cNvPr id="13" name="TextBox 12">
            <a:extLst>
              <a:ext uri="{FF2B5EF4-FFF2-40B4-BE49-F238E27FC236}">
                <a16:creationId xmlns:a16="http://schemas.microsoft.com/office/drawing/2014/main" id="{B7DFB4BC-5C9B-1564-743D-774D9D5DDBB3}"/>
              </a:ext>
            </a:extLst>
          </p:cNvPr>
          <p:cNvSpPr txBox="1"/>
          <p:nvPr/>
        </p:nvSpPr>
        <p:spPr>
          <a:xfrm>
            <a:off x="3955107" y="4266373"/>
            <a:ext cx="1302693" cy="369332"/>
          </a:xfrm>
          <a:prstGeom prst="rect">
            <a:avLst/>
          </a:prstGeom>
          <a:noFill/>
        </p:spPr>
        <p:txBody>
          <a:bodyPr wrap="square">
            <a:spAutoFit/>
          </a:bodyPr>
          <a:lstStyle/>
          <a:p>
            <a:r>
              <a:rPr lang="en-US" dirty="0"/>
              <a:t>pop(&amp;top)</a:t>
            </a:r>
          </a:p>
        </p:txBody>
      </p:sp>
      <p:sp>
        <p:nvSpPr>
          <p:cNvPr id="14" name="TextBox 13">
            <a:extLst>
              <a:ext uri="{FF2B5EF4-FFF2-40B4-BE49-F238E27FC236}">
                <a16:creationId xmlns:a16="http://schemas.microsoft.com/office/drawing/2014/main" id="{86714905-4E20-8151-AC81-66AEF926AD57}"/>
              </a:ext>
            </a:extLst>
          </p:cNvPr>
          <p:cNvSpPr txBox="1"/>
          <p:nvPr/>
        </p:nvSpPr>
        <p:spPr>
          <a:xfrm>
            <a:off x="3955107" y="4656177"/>
            <a:ext cx="1302693" cy="369332"/>
          </a:xfrm>
          <a:prstGeom prst="rect">
            <a:avLst/>
          </a:prstGeom>
          <a:noFill/>
        </p:spPr>
        <p:txBody>
          <a:bodyPr wrap="square">
            <a:spAutoFit/>
          </a:bodyPr>
          <a:lstStyle/>
          <a:p>
            <a:r>
              <a:rPr lang="en-US" dirty="0"/>
              <a:t>pop(&amp;top)</a:t>
            </a:r>
          </a:p>
        </p:txBody>
      </p:sp>
      <p:sp>
        <p:nvSpPr>
          <p:cNvPr id="15" name="TextBox 14">
            <a:extLst>
              <a:ext uri="{FF2B5EF4-FFF2-40B4-BE49-F238E27FC236}">
                <a16:creationId xmlns:a16="http://schemas.microsoft.com/office/drawing/2014/main" id="{4DE6EA21-CD9D-A2FC-F49E-0319DA446D4A}"/>
              </a:ext>
            </a:extLst>
          </p:cNvPr>
          <p:cNvSpPr txBox="1"/>
          <p:nvPr/>
        </p:nvSpPr>
        <p:spPr>
          <a:xfrm>
            <a:off x="3955107" y="5031546"/>
            <a:ext cx="1302693" cy="369332"/>
          </a:xfrm>
          <a:prstGeom prst="rect">
            <a:avLst/>
          </a:prstGeom>
          <a:noFill/>
        </p:spPr>
        <p:txBody>
          <a:bodyPr wrap="square">
            <a:spAutoFit/>
          </a:bodyPr>
          <a:lstStyle/>
          <a:p>
            <a:r>
              <a:rPr lang="en-US" dirty="0"/>
              <a:t>pop(&amp;top)</a:t>
            </a:r>
          </a:p>
        </p:txBody>
      </p:sp>
      <p:sp>
        <p:nvSpPr>
          <p:cNvPr id="16" name="TextBox 15">
            <a:extLst>
              <a:ext uri="{FF2B5EF4-FFF2-40B4-BE49-F238E27FC236}">
                <a16:creationId xmlns:a16="http://schemas.microsoft.com/office/drawing/2014/main" id="{A666BE67-2093-3FF6-130D-49D7265DF7C0}"/>
              </a:ext>
            </a:extLst>
          </p:cNvPr>
          <p:cNvSpPr txBox="1"/>
          <p:nvPr/>
        </p:nvSpPr>
        <p:spPr>
          <a:xfrm>
            <a:off x="3955107" y="5421031"/>
            <a:ext cx="1302693" cy="369332"/>
          </a:xfrm>
          <a:prstGeom prst="rect">
            <a:avLst/>
          </a:prstGeom>
          <a:solidFill>
            <a:schemeClr val="accent1">
              <a:lumMod val="40000"/>
              <a:lumOff val="60000"/>
            </a:schemeClr>
          </a:solidFill>
        </p:spPr>
        <p:txBody>
          <a:bodyPr wrap="square">
            <a:spAutoFit/>
          </a:bodyPr>
          <a:lstStyle/>
          <a:p>
            <a:r>
              <a:rPr lang="en-US" dirty="0"/>
              <a:t>pop(&amp;top)</a:t>
            </a:r>
          </a:p>
        </p:txBody>
      </p:sp>
      <p:sp>
        <p:nvSpPr>
          <p:cNvPr id="17" name="Rectangle 16">
            <a:extLst>
              <a:ext uri="{FF2B5EF4-FFF2-40B4-BE49-F238E27FC236}">
                <a16:creationId xmlns:a16="http://schemas.microsoft.com/office/drawing/2014/main" id="{8D677E08-4146-A314-9860-9B9B425EBC7D}"/>
              </a:ext>
            </a:extLst>
          </p:cNvPr>
          <p:cNvSpPr/>
          <p:nvPr/>
        </p:nvSpPr>
        <p:spPr>
          <a:xfrm>
            <a:off x="7239000" y="3842825"/>
            <a:ext cx="155523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O(1)</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4548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3D4F-BCC6-38CE-5E32-4677F46A6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89D677-8E21-DC27-5F34-E2186BB95E47}"/>
              </a:ext>
            </a:extLst>
          </p:cNvPr>
          <p:cNvSpPr>
            <a:spLocks noGrp="1"/>
          </p:cNvSpPr>
          <p:nvPr>
            <p:ph idx="1"/>
          </p:nvPr>
        </p:nvSpPr>
        <p:spPr/>
        <p:txBody>
          <a:bodyPr/>
          <a:lstStyle/>
          <a:p>
            <a:pPr algn="r" rtl="1"/>
            <a:r>
              <a:rPr lang="fa-IR" dirty="0"/>
              <a:t>مثال: عملیات زیر را به ترتیب از چپ به راست، روی پشته اعمال کنید (</a:t>
            </a:r>
            <a:r>
              <a:rPr lang="en-US" dirty="0"/>
              <a:t>n=5</a:t>
            </a:r>
            <a:r>
              <a:rPr lang="fa-IR" dirty="0"/>
              <a:t>)</a:t>
            </a:r>
          </a:p>
          <a:p>
            <a:pPr algn="r" rtl="1"/>
            <a:endParaRPr lang="fa-IR" dirty="0"/>
          </a:p>
          <a:p>
            <a:pPr algn="l"/>
            <a:r>
              <a:rPr lang="en-US" dirty="0"/>
              <a:t>Push(15), push(5), push(-2), pop(), pop(), push(4)</a:t>
            </a:r>
          </a:p>
          <a:p>
            <a:pPr algn="l"/>
            <a:endParaRPr lang="en-US" dirty="0"/>
          </a:p>
          <a:p>
            <a:pPr algn="l"/>
            <a:endParaRPr lang="en-US" dirty="0"/>
          </a:p>
        </p:txBody>
      </p:sp>
      <p:sp>
        <p:nvSpPr>
          <p:cNvPr id="4" name="Slide Number Placeholder 3">
            <a:extLst>
              <a:ext uri="{FF2B5EF4-FFF2-40B4-BE49-F238E27FC236}">
                <a16:creationId xmlns:a16="http://schemas.microsoft.com/office/drawing/2014/main" id="{BDFA733C-80E9-6847-665A-F39B32C91B0C}"/>
              </a:ext>
            </a:extLst>
          </p:cNvPr>
          <p:cNvSpPr>
            <a:spLocks noGrp="1"/>
          </p:cNvSpPr>
          <p:nvPr>
            <p:ph type="sldNum" sz="quarter" idx="10"/>
          </p:nvPr>
        </p:nvSpPr>
        <p:spPr/>
        <p:txBody>
          <a:bodyPr/>
          <a:lstStyle/>
          <a:p>
            <a:fld id="{BB936EA6-75EA-BC43-847D-098704264B3C}" type="slidenum">
              <a:rPr lang="en-US" smtClean="0"/>
              <a:pPr/>
              <a:t>21</a:t>
            </a:fld>
            <a:endParaRPr lang="en-US" sz="1400"/>
          </a:p>
        </p:txBody>
      </p:sp>
      <p:graphicFrame>
        <p:nvGraphicFramePr>
          <p:cNvPr id="5" name="Table 4">
            <a:extLst>
              <a:ext uri="{FF2B5EF4-FFF2-40B4-BE49-F238E27FC236}">
                <a16:creationId xmlns:a16="http://schemas.microsoft.com/office/drawing/2014/main" id="{FDC4E4C6-417C-84C1-2AAA-E33D0E4A8E46}"/>
              </a:ext>
            </a:extLst>
          </p:cNvPr>
          <p:cNvGraphicFramePr>
            <a:graphicFrameLocks noGrp="1"/>
          </p:cNvGraphicFramePr>
          <p:nvPr>
            <p:extLst>
              <p:ext uri="{D42A27DB-BD31-4B8C-83A1-F6EECF244321}">
                <p14:modId xmlns:p14="http://schemas.microsoft.com/office/powerpoint/2010/main" val="694587934"/>
              </p:ext>
            </p:extLst>
          </p:nvPr>
        </p:nvGraphicFramePr>
        <p:xfrm>
          <a:off x="1048732" y="2316480"/>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pSp>
        <p:nvGrpSpPr>
          <p:cNvPr id="14" name="Group 13">
            <a:extLst>
              <a:ext uri="{FF2B5EF4-FFF2-40B4-BE49-F238E27FC236}">
                <a16:creationId xmlns:a16="http://schemas.microsoft.com/office/drawing/2014/main" id="{907F01E4-A518-8ED2-7F01-289BD424F7AE}"/>
              </a:ext>
            </a:extLst>
          </p:cNvPr>
          <p:cNvGrpSpPr/>
          <p:nvPr/>
        </p:nvGrpSpPr>
        <p:grpSpPr>
          <a:xfrm>
            <a:off x="373139" y="4172188"/>
            <a:ext cx="680314" cy="369332"/>
            <a:chOff x="489402" y="4344854"/>
            <a:chExt cx="680314" cy="369332"/>
          </a:xfrm>
        </p:grpSpPr>
        <p:cxnSp>
          <p:nvCxnSpPr>
            <p:cNvPr id="6" name="Straight Arrow Connector 5">
              <a:extLst>
                <a:ext uri="{FF2B5EF4-FFF2-40B4-BE49-F238E27FC236}">
                  <a16:creationId xmlns:a16="http://schemas.microsoft.com/office/drawing/2014/main" id="{526933A7-A016-9332-9F9F-19584E856EC4}"/>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7" name="TextBox 6">
              <a:extLst>
                <a:ext uri="{FF2B5EF4-FFF2-40B4-BE49-F238E27FC236}">
                  <a16:creationId xmlns:a16="http://schemas.microsoft.com/office/drawing/2014/main" id="{D84EE036-C2A2-4552-2F10-8D59ABF98ADF}"/>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graphicFrame>
        <p:nvGraphicFramePr>
          <p:cNvPr id="8" name="Table 7">
            <a:extLst>
              <a:ext uri="{FF2B5EF4-FFF2-40B4-BE49-F238E27FC236}">
                <a16:creationId xmlns:a16="http://schemas.microsoft.com/office/drawing/2014/main" id="{88207E27-4B57-50E5-E85B-9FFAB6237C6B}"/>
              </a:ext>
            </a:extLst>
          </p:cNvPr>
          <p:cNvGraphicFramePr>
            <a:graphicFrameLocks noGrp="1"/>
          </p:cNvGraphicFramePr>
          <p:nvPr>
            <p:extLst>
              <p:ext uri="{D42A27DB-BD31-4B8C-83A1-F6EECF244321}">
                <p14:modId xmlns:p14="http://schemas.microsoft.com/office/powerpoint/2010/main" val="3068459088"/>
              </p:ext>
            </p:extLst>
          </p:nvPr>
        </p:nvGraphicFramePr>
        <p:xfrm>
          <a:off x="3124200" y="2316480"/>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aphicFrame>
        <p:nvGraphicFramePr>
          <p:cNvPr id="9" name="Table 8">
            <a:extLst>
              <a:ext uri="{FF2B5EF4-FFF2-40B4-BE49-F238E27FC236}">
                <a16:creationId xmlns:a16="http://schemas.microsoft.com/office/drawing/2014/main" id="{C512722D-0604-7F3B-84C4-59E7708D79DE}"/>
              </a:ext>
            </a:extLst>
          </p:cNvPr>
          <p:cNvGraphicFramePr>
            <a:graphicFrameLocks noGrp="1"/>
          </p:cNvGraphicFramePr>
          <p:nvPr>
            <p:extLst>
              <p:ext uri="{D42A27DB-BD31-4B8C-83A1-F6EECF244321}">
                <p14:modId xmlns:p14="http://schemas.microsoft.com/office/powerpoint/2010/main" val="1518682227"/>
              </p:ext>
            </p:extLst>
          </p:nvPr>
        </p:nvGraphicFramePr>
        <p:xfrm>
          <a:off x="5199668" y="2316480"/>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aphicFrame>
        <p:nvGraphicFramePr>
          <p:cNvPr id="10" name="Table 9">
            <a:extLst>
              <a:ext uri="{FF2B5EF4-FFF2-40B4-BE49-F238E27FC236}">
                <a16:creationId xmlns:a16="http://schemas.microsoft.com/office/drawing/2014/main" id="{DBCF7014-8A76-AD0B-F946-1BE7EF4BCF58}"/>
              </a:ext>
            </a:extLst>
          </p:cNvPr>
          <p:cNvGraphicFramePr>
            <a:graphicFrameLocks noGrp="1"/>
          </p:cNvGraphicFramePr>
          <p:nvPr>
            <p:extLst>
              <p:ext uri="{D42A27DB-BD31-4B8C-83A1-F6EECF244321}">
                <p14:modId xmlns:p14="http://schemas.microsoft.com/office/powerpoint/2010/main" val="4230405142"/>
              </p:ext>
            </p:extLst>
          </p:nvPr>
        </p:nvGraphicFramePr>
        <p:xfrm>
          <a:off x="7275137" y="2316480"/>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pSp>
        <p:nvGrpSpPr>
          <p:cNvPr id="15" name="Group 14">
            <a:extLst>
              <a:ext uri="{FF2B5EF4-FFF2-40B4-BE49-F238E27FC236}">
                <a16:creationId xmlns:a16="http://schemas.microsoft.com/office/drawing/2014/main" id="{F768A725-112D-6BE6-E58C-5F6C2CF492D1}"/>
              </a:ext>
            </a:extLst>
          </p:cNvPr>
          <p:cNvGrpSpPr/>
          <p:nvPr/>
        </p:nvGrpSpPr>
        <p:grpSpPr>
          <a:xfrm>
            <a:off x="2572733" y="3789734"/>
            <a:ext cx="680314" cy="369332"/>
            <a:chOff x="489402" y="4344854"/>
            <a:chExt cx="680314" cy="369332"/>
          </a:xfrm>
        </p:grpSpPr>
        <p:cxnSp>
          <p:nvCxnSpPr>
            <p:cNvPr id="16" name="Straight Arrow Connector 15">
              <a:extLst>
                <a:ext uri="{FF2B5EF4-FFF2-40B4-BE49-F238E27FC236}">
                  <a16:creationId xmlns:a16="http://schemas.microsoft.com/office/drawing/2014/main" id="{CB6A48DD-B163-2948-0746-5612E5E05DA1}"/>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17" name="TextBox 16">
              <a:extLst>
                <a:ext uri="{FF2B5EF4-FFF2-40B4-BE49-F238E27FC236}">
                  <a16:creationId xmlns:a16="http://schemas.microsoft.com/office/drawing/2014/main" id="{FABBF560-1176-926E-E638-A7A2037B8524}"/>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grpSp>
        <p:nvGrpSpPr>
          <p:cNvPr id="18" name="Group 17">
            <a:extLst>
              <a:ext uri="{FF2B5EF4-FFF2-40B4-BE49-F238E27FC236}">
                <a16:creationId xmlns:a16="http://schemas.microsoft.com/office/drawing/2014/main" id="{AB7FE07E-EDE7-CD1C-A0BC-1D46A5ECD126}"/>
              </a:ext>
            </a:extLst>
          </p:cNvPr>
          <p:cNvGrpSpPr/>
          <p:nvPr/>
        </p:nvGrpSpPr>
        <p:grpSpPr>
          <a:xfrm>
            <a:off x="4608137" y="3446834"/>
            <a:ext cx="680314" cy="369332"/>
            <a:chOff x="489402" y="4344854"/>
            <a:chExt cx="680314" cy="369332"/>
          </a:xfrm>
        </p:grpSpPr>
        <p:cxnSp>
          <p:nvCxnSpPr>
            <p:cNvPr id="19" name="Straight Arrow Connector 18">
              <a:extLst>
                <a:ext uri="{FF2B5EF4-FFF2-40B4-BE49-F238E27FC236}">
                  <a16:creationId xmlns:a16="http://schemas.microsoft.com/office/drawing/2014/main" id="{D6A5D70A-4E78-1727-B3F8-84F95CAEEC72}"/>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20" name="TextBox 19">
              <a:extLst>
                <a:ext uri="{FF2B5EF4-FFF2-40B4-BE49-F238E27FC236}">
                  <a16:creationId xmlns:a16="http://schemas.microsoft.com/office/drawing/2014/main" id="{996FDFCE-4BC2-D23E-2F7C-0D1F02B8D6F1}"/>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grpSp>
        <p:nvGrpSpPr>
          <p:cNvPr id="21" name="Group 20">
            <a:extLst>
              <a:ext uri="{FF2B5EF4-FFF2-40B4-BE49-F238E27FC236}">
                <a16:creationId xmlns:a16="http://schemas.microsoft.com/office/drawing/2014/main" id="{698D4BFF-56E3-CB29-3300-9616310B7A3F}"/>
              </a:ext>
            </a:extLst>
          </p:cNvPr>
          <p:cNvGrpSpPr/>
          <p:nvPr/>
        </p:nvGrpSpPr>
        <p:grpSpPr>
          <a:xfrm>
            <a:off x="6665537" y="3071668"/>
            <a:ext cx="680314" cy="369332"/>
            <a:chOff x="489402" y="4344854"/>
            <a:chExt cx="680314" cy="369332"/>
          </a:xfrm>
        </p:grpSpPr>
        <p:cxnSp>
          <p:nvCxnSpPr>
            <p:cNvPr id="22" name="Straight Arrow Connector 21">
              <a:extLst>
                <a:ext uri="{FF2B5EF4-FFF2-40B4-BE49-F238E27FC236}">
                  <a16:creationId xmlns:a16="http://schemas.microsoft.com/office/drawing/2014/main" id="{5A0E4C62-3102-437D-EC07-2CA315436143}"/>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23" name="TextBox 22">
              <a:extLst>
                <a:ext uri="{FF2B5EF4-FFF2-40B4-BE49-F238E27FC236}">
                  <a16:creationId xmlns:a16="http://schemas.microsoft.com/office/drawing/2014/main" id="{C1F35963-9F8D-ADA5-24AC-995F3A4C23E3}"/>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graphicFrame>
        <p:nvGraphicFramePr>
          <p:cNvPr id="24" name="Table 23">
            <a:extLst>
              <a:ext uri="{FF2B5EF4-FFF2-40B4-BE49-F238E27FC236}">
                <a16:creationId xmlns:a16="http://schemas.microsoft.com/office/drawing/2014/main" id="{2117FDA3-0860-C615-2B2A-FF975118D8C4}"/>
              </a:ext>
            </a:extLst>
          </p:cNvPr>
          <p:cNvGraphicFramePr>
            <a:graphicFrameLocks noGrp="1"/>
          </p:cNvGraphicFramePr>
          <p:nvPr>
            <p:extLst>
              <p:ext uri="{D42A27DB-BD31-4B8C-83A1-F6EECF244321}">
                <p14:modId xmlns:p14="http://schemas.microsoft.com/office/powerpoint/2010/main" val="2982082808"/>
              </p:ext>
            </p:extLst>
          </p:nvPr>
        </p:nvGraphicFramePr>
        <p:xfrm>
          <a:off x="2083287" y="4507473"/>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pSp>
        <p:nvGrpSpPr>
          <p:cNvPr id="25" name="Group 24">
            <a:extLst>
              <a:ext uri="{FF2B5EF4-FFF2-40B4-BE49-F238E27FC236}">
                <a16:creationId xmlns:a16="http://schemas.microsoft.com/office/drawing/2014/main" id="{172F2421-5053-58FB-362A-4D852578B068}"/>
              </a:ext>
            </a:extLst>
          </p:cNvPr>
          <p:cNvGrpSpPr/>
          <p:nvPr/>
        </p:nvGrpSpPr>
        <p:grpSpPr>
          <a:xfrm>
            <a:off x="1472667" y="5618328"/>
            <a:ext cx="680314" cy="369332"/>
            <a:chOff x="489402" y="4344854"/>
            <a:chExt cx="680314" cy="369332"/>
          </a:xfrm>
        </p:grpSpPr>
        <p:cxnSp>
          <p:nvCxnSpPr>
            <p:cNvPr id="26" name="Straight Arrow Connector 25">
              <a:extLst>
                <a:ext uri="{FF2B5EF4-FFF2-40B4-BE49-F238E27FC236}">
                  <a16:creationId xmlns:a16="http://schemas.microsoft.com/office/drawing/2014/main" id="{55C23C7C-16AC-2B52-C111-038835976FCA}"/>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27" name="TextBox 26">
              <a:extLst>
                <a:ext uri="{FF2B5EF4-FFF2-40B4-BE49-F238E27FC236}">
                  <a16:creationId xmlns:a16="http://schemas.microsoft.com/office/drawing/2014/main" id="{5491B0E2-73B4-1C14-C1DD-9C4755101FBB}"/>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graphicFrame>
        <p:nvGraphicFramePr>
          <p:cNvPr id="28" name="Table 27">
            <a:extLst>
              <a:ext uri="{FF2B5EF4-FFF2-40B4-BE49-F238E27FC236}">
                <a16:creationId xmlns:a16="http://schemas.microsoft.com/office/drawing/2014/main" id="{4B64D45D-6C3D-3C8F-89A5-CCEB3AAA5F46}"/>
              </a:ext>
            </a:extLst>
          </p:cNvPr>
          <p:cNvGraphicFramePr>
            <a:graphicFrameLocks noGrp="1"/>
          </p:cNvGraphicFramePr>
          <p:nvPr>
            <p:extLst>
              <p:ext uri="{D42A27DB-BD31-4B8C-83A1-F6EECF244321}">
                <p14:modId xmlns:p14="http://schemas.microsoft.com/office/powerpoint/2010/main" val="3215815067"/>
              </p:ext>
            </p:extLst>
          </p:nvPr>
        </p:nvGraphicFramePr>
        <p:xfrm>
          <a:off x="4165113" y="4504634"/>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pSp>
        <p:nvGrpSpPr>
          <p:cNvPr id="29" name="Group 28">
            <a:extLst>
              <a:ext uri="{FF2B5EF4-FFF2-40B4-BE49-F238E27FC236}">
                <a16:creationId xmlns:a16="http://schemas.microsoft.com/office/drawing/2014/main" id="{BEDA55D7-313C-962B-7B69-76742C6C88F9}"/>
              </a:ext>
            </a:extLst>
          </p:cNvPr>
          <p:cNvGrpSpPr/>
          <p:nvPr/>
        </p:nvGrpSpPr>
        <p:grpSpPr>
          <a:xfrm>
            <a:off x="3575066" y="5973139"/>
            <a:ext cx="680314" cy="369332"/>
            <a:chOff x="489402" y="4344854"/>
            <a:chExt cx="680314" cy="369332"/>
          </a:xfrm>
        </p:grpSpPr>
        <p:cxnSp>
          <p:nvCxnSpPr>
            <p:cNvPr id="30" name="Straight Arrow Connector 29">
              <a:extLst>
                <a:ext uri="{FF2B5EF4-FFF2-40B4-BE49-F238E27FC236}">
                  <a16:creationId xmlns:a16="http://schemas.microsoft.com/office/drawing/2014/main" id="{07ED6B03-D2E5-4B36-6D1D-6DD1EB000388}"/>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31" name="TextBox 30">
              <a:extLst>
                <a:ext uri="{FF2B5EF4-FFF2-40B4-BE49-F238E27FC236}">
                  <a16:creationId xmlns:a16="http://schemas.microsoft.com/office/drawing/2014/main" id="{BA4A0E34-E5BD-323C-A488-799E4C0FFB4E}"/>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graphicFrame>
        <p:nvGraphicFramePr>
          <p:cNvPr id="32" name="Table 31">
            <a:extLst>
              <a:ext uri="{FF2B5EF4-FFF2-40B4-BE49-F238E27FC236}">
                <a16:creationId xmlns:a16="http://schemas.microsoft.com/office/drawing/2014/main" id="{80EBE561-5018-3E69-71CE-37C199387575}"/>
              </a:ext>
            </a:extLst>
          </p:cNvPr>
          <p:cNvGraphicFramePr>
            <a:graphicFrameLocks noGrp="1"/>
          </p:cNvGraphicFramePr>
          <p:nvPr>
            <p:extLst>
              <p:ext uri="{D42A27DB-BD31-4B8C-83A1-F6EECF244321}">
                <p14:modId xmlns:p14="http://schemas.microsoft.com/office/powerpoint/2010/main" val="2790460601"/>
              </p:ext>
            </p:extLst>
          </p:nvPr>
        </p:nvGraphicFramePr>
        <p:xfrm>
          <a:off x="6198087" y="4491217"/>
          <a:ext cx="968606" cy="2225040"/>
        </p:xfrm>
        <a:graphic>
          <a:graphicData uri="http://schemas.openxmlformats.org/drawingml/2006/table">
            <a:tbl>
              <a:tblPr firstRow="1" bandRow="1">
                <a:tableStyleId>{5C22544A-7EE6-4342-B048-85BDC9FD1C3A}</a:tableStyleId>
              </a:tblPr>
              <a:tblGrid>
                <a:gridCol w="484303">
                  <a:extLst>
                    <a:ext uri="{9D8B030D-6E8A-4147-A177-3AD203B41FA5}">
                      <a16:colId xmlns:a16="http://schemas.microsoft.com/office/drawing/2014/main" val="2200367149"/>
                    </a:ext>
                  </a:extLst>
                </a:gridCol>
                <a:gridCol w="484303">
                  <a:extLst>
                    <a:ext uri="{9D8B030D-6E8A-4147-A177-3AD203B41FA5}">
                      <a16:colId xmlns:a16="http://schemas.microsoft.com/office/drawing/2014/main" val="1822023365"/>
                    </a:ext>
                  </a:extLst>
                </a:gridCol>
              </a:tblGrid>
              <a:tr h="370840">
                <a:tc>
                  <a:txBody>
                    <a:bodyPr/>
                    <a:lstStyle/>
                    <a:p>
                      <a:pPr algn="ctr"/>
                      <a:r>
                        <a:rPr lang="fa-IR" b="0" dirty="0">
                          <a:solidFill>
                            <a:schemeClr val="tx1"/>
                          </a:solidFill>
                          <a:latin typeface="Book Antiqua" panose="02040602050305030304" pitchFamily="18" charset="0"/>
                        </a:rPr>
                        <a:t>4</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9679882"/>
                  </a:ext>
                </a:extLst>
              </a:tr>
              <a:tr h="370840">
                <a:tc>
                  <a:txBody>
                    <a:bodyPr/>
                    <a:lstStyle/>
                    <a:p>
                      <a:pPr algn="ctr"/>
                      <a:r>
                        <a:rPr lang="fa-IR" b="0" dirty="0">
                          <a:solidFill>
                            <a:schemeClr val="tx1"/>
                          </a:solidFill>
                          <a:latin typeface="Book Antiqua" panose="02040602050305030304" pitchFamily="18" charset="0"/>
                        </a:rPr>
                        <a:t>3</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76757444"/>
                  </a:ext>
                </a:extLst>
              </a:tr>
              <a:tr h="370840">
                <a:tc>
                  <a:txBody>
                    <a:bodyPr/>
                    <a:lstStyle/>
                    <a:p>
                      <a:pPr algn="ctr"/>
                      <a:r>
                        <a:rPr lang="fa-IR" b="0" dirty="0">
                          <a:solidFill>
                            <a:schemeClr val="tx1"/>
                          </a:solidFill>
                          <a:latin typeface="Book Antiqua" panose="02040602050305030304" pitchFamily="18" charset="0"/>
                        </a:rPr>
                        <a:t>2</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063139"/>
                  </a:ext>
                </a:extLst>
              </a:tr>
              <a:tr h="370840">
                <a:tc>
                  <a:txBody>
                    <a:bodyPr/>
                    <a:lstStyle/>
                    <a:p>
                      <a:pPr algn="ctr"/>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2987207"/>
                  </a:ext>
                </a:extLst>
              </a:tr>
              <a:tr h="370840">
                <a:tc>
                  <a:txBody>
                    <a:bodyPr/>
                    <a:lstStyle/>
                    <a:p>
                      <a:pPr algn="ctr"/>
                      <a:r>
                        <a:rPr lang="fa-IR" b="0" dirty="0">
                          <a:solidFill>
                            <a:schemeClr val="tx1"/>
                          </a:solidFill>
                          <a:latin typeface="Book Antiqua" panose="02040602050305030304" pitchFamily="18" charset="0"/>
                        </a:rPr>
                        <a:t>0</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Book Antiqua" panose="0204060205030503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55018150"/>
                  </a:ext>
                </a:extLst>
              </a:tr>
              <a:tr h="370840">
                <a:tc>
                  <a:txBody>
                    <a:bodyPr/>
                    <a:lstStyle/>
                    <a:p>
                      <a:pPr algn="ctr" rtl="0"/>
                      <a:r>
                        <a:rPr lang="fa-IR" b="0" dirty="0">
                          <a:solidFill>
                            <a:schemeClr val="tx1"/>
                          </a:solidFill>
                          <a:latin typeface="Book Antiqua" panose="02040602050305030304" pitchFamily="18" charset="0"/>
                        </a:rPr>
                        <a:t>-1</a:t>
                      </a: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Book Antiqua" panose="0204060205030503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5779"/>
                  </a:ext>
                </a:extLst>
              </a:tr>
            </a:tbl>
          </a:graphicData>
        </a:graphic>
      </p:graphicFrame>
      <p:grpSp>
        <p:nvGrpSpPr>
          <p:cNvPr id="33" name="Group 32">
            <a:extLst>
              <a:ext uri="{FF2B5EF4-FFF2-40B4-BE49-F238E27FC236}">
                <a16:creationId xmlns:a16="http://schemas.microsoft.com/office/drawing/2014/main" id="{018C7EB7-54D2-40F4-2135-C2F1F50D662D}"/>
              </a:ext>
            </a:extLst>
          </p:cNvPr>
          <p:cNvGrpSpPr/>
          <p:nvPr/>
        </p:nvGrpSpPr>
        <p:grpSpPr>
          <a:xfrm>
            <a:off x="5587018" y="5591737"/>
            <a:ext cx="680314" cy="369332"/>
            <a:chOff x="489402" y="4344854"/>
            <a:chExt cx="680314" cy="369332"/>
          </a:xfrm>
        </p:grpSpPr>
        <p:cxnSp>
          <p:nvCxnSpPr>
            <p:cNvPr id="34" name="Straight Arrow Connector 33">
              <a:extLst>
                <a:ext uri="{FF2B5EF4-FFF2-40B4-BE49-F238E27FC236}">
                  <a16:creationId xmlns:a16="http://schemas.microsoft.com/office/drawing/2014/main" id="{03AC5E01-81C8-A9CB-8D24-8B9F8E16C65B}"/>
                </a:ext>
              </a:extLst>
            </p:cNvPr>
            <p:cNvCxnSpPr>
              <a:cxnSpLocks/>
            </p:cNvCxnSpPr>
            <p:nvPr/>
          </p:nvCxnSpPr>
          <p:spPr bwMode="auto">
            <a:xfrm>
              <a:off x="1017316" y="4529520"/>
              <a:ext cx="152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35" name="TextBox 34">
              <a:extLst>
                <a:ext uri="{FF2B5EF4-FFF2-40B4-BE49-F238E27FC236}">
                  <a16:creationId xmlns:a16="http://schemas.microsoft.com/office/drawing/2014/main" id="{15216EFD-F9FC-87E5-5FD2-F16A6CFA8520}"/>
                </a:ext>
              </a:extLst>
            </p:cNvPr>
            <p:cNvSpPr txBox="1"/>
            <p:nvPr/>
          </p:nvSpPr>
          <p:spPr>
            <a:xfrm>
              <a:off x="489402" y="4344854"/>
              <a:ext cx="538930" cy="369332"/>
            </a:xfrm>
            <a:prstGeom prst="rect">
              <a:avLst/>
            </a:prstGeom>
            <a:noFill/>
          </p:spPr>
          <p:txBody>
            <a:bodyPr wrap="none" rtlCol="0">
              <a:spAutoFit/>
            </a:bodyPr>
            <a:lstStyle/>
            <a:p>
              <a:r>
                <a:rPr lang="en-US" dirty="0"/>
                <a:t>top</a:t>
              </a:r>
            </a:p>
          </p:txBody>
        </p:sp>
      </p:grpSp>
      <p:sp>
        <p:nvSpPr>
          <p:cNvPr id="36" name="Arrow: Right 35">
            <a:extLst>
              <a:ext uri="{FF2B5EF4-FFF2-40B4-BE49-F238E27FC236}">
                <a16:creationId xmlns:a16="http://schemas.microsoft.com/office/drawing/2014/main" id="{AB3797C7-A320-ABD5-FDEC-8EDC98CA8C88}"/>
              </a:ext>
            </a:extLst>
          </p:cNvPr>
          <p:cNvSpPr/>
          <p:nvPr/>
        </p:nvSpPr>
        <p:spPr bwMode="auto">
          <a:xfrm>
            <a:off x="2219006" y="2770600"/>
            <a:ext cx="838200" cy="180480"/>
          </a:xfrm>
          <a:prstGeom prst="rightArrow">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i="0" u="none" strike="noStrike" normalizeH="0" baseline="0">
              <a:ln w="0">
                <a:solidFill>
                  <a:sysClr val="windowText" lastClr="000000"/>
                </a:solidFill>
              </a:ln>
              <a:solidFill>
                <a:sysClr val="windowText" lastClr="000000"/>
              </a:solidFill>
              <a:effectLst>
                <a:outerShdw blurRad="38100" dist="19050" dir="2700000" algn="tl" rotWithShape="0">
                  <a:schemeClr val="dk1">
                    <a:alpha val="40000"/>
                  </a:schemeClr>
                </a:outerShdw>
              </a:effectLst>
              <a:latin typeface="Comic Sans MS" charset="0"/>
            </a:endParaRPr>
          </a:p>
        </p:txBody>
      </p:sp>
      <p:sp>
        <p:nvSpPr>
          <p:cNvPr id="37" name="Arrow: Right 36">
            <a:extLst>
              <a:ext uri="{FF2B5EF4-FFF2-40B4-BE49-F238E27FC236}">
                <a16:creationId xmlns:a16="http://schemas.microsoft.com/office/drawing/2014/main" id="{955A5A30-12BB-5700-B4BD-0A44E4622E37}"/>
              </a:ext>
            </a:extLst>
          </p:cNvPr>
          <p:cNvSpPr/>
          <p:nvPr/>
        </p:nvSpPr>
        <p:spPr bwMode="auto">
          <a:xfrm>
            <a:off x="4326133" y="2770600"/>
            <a:ext cx="838200" cy="180480"/>
          </a:xfrm>
          <a:prstGeom prst="rightArrow">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i="0" u="none" strike="noStrike" normalizeH="0" baseline="0">
              <a:ln w="0">
                <a:solidFill>
                  <a:sysClr val="windowText" lastClr="000000"/>
                </a:solidFill>
              </a:ln>
              <a:solidFill>
                <a:sysClr val="windowText" lastClr="000000"/>
              </a:solidFill>
              <a:effectLst>
                <a:outerShdw blurRad="38100" dist="19050" dir="2700000" algn="tl" rotWithShape="0">
                  <a:schemeClr val="dk1">
                    <a:alpha val="40000"/>
                  </a:schemeClr>
                </a:outerShdw>
              </a:effectLst>
              <a:latin typeface="Comic Sans MS" charset="0"/>
            </a:endParaRPr>
          </a:p>
        </p:txBody>
      </p:sp>
      <p:sp>
        <p:nvSpPr>
          <p:cNvPr id="38" name="Arrow: Right 37">
            <a:extLst>
              <a:ext uri="{FF2B5EF4-FFF2-40B4-BE49-F238E27FC236}">
                <a16:creationId xmlns:a16="http://schemas.microsoft.com/office/drawing/2014/main" id="{5D754259-1022-0DE2-6520-42AE56F4929B}"/>
              </a:ext>
            </a:extLst>
          </p:cNvPr>
          <p:cNvSpPr/>
          <p:nvPr/>
        </p:nvSpPr>
        <p:spPr bwMode="auto">
          <a:xfrm>
            <a:off x="6328493" y="2770600"/>
            <a:ext cx="838200" cy="180480"/>
          </a:xfrm>
          <a:prstGeom prst="rightArrow">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i="0" u="none" strike="noStrike" normalizeH="0" baseline="0">
              <a:ln w="0">
                <a:solidFill>
                  <a:sysClr val="windowText" lastClr="000000"/>
                </a:solidFill>
              </a:ln>
              <a:solidFill>
                <a:sysClr val="windowText" lastClr="000000"/>
              </a:solidFill>
              <a:effectLst>
                <a:outerShdw blurRad="38100" dist="19050" dir="2700000" algn="tl" rotWithShape="0">
                  <a:schemeClr val="dk1">
                    <a:alpha val="40000"/>
                  </a:schemeClr>
                </a:outerShdw>
              </a:effectLst>
              <a:latin typeface="Comic Sans MS" charset="0"/>
            </a:endParaRPr>
          </a:p>
        </p:txBody>
      </p:sp>
      <p:sp>
        <p:nvSpPr>
          <p:cNvPr id="39" name="Arrow: Right 38">
            <a:extLst>
              <a:ext uri="{FF2B5EF4-FFF2-40B4-BE49-F238E27FC236}">
                <a16:creationId xmlns:a16="http://schemas.microsoft.com/office/drawing/2014/main" id="{A1426B28-DECE-FD60-8411-39C54AD609C0}"/>
              </a:ext>
            </a:extLst>
          </p:cNvPr>
          <p:cNvSpPr/>
          <p:nvPr/>
        </p:nvSpPr>
        <p:spPr bwMode="auto">
          <a:xfrm>
            <a:off x="1168669" y="5019600"/>
            <a:ext cx="838200" cy="180480"/>
          </a:xfrm>
          <a:prstGeom prst="rightArrow">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i="0" u="none" strike="noStrike" normalizeH="0" baseline="0">
              <a:ln w="0">
                <a:solidFill>
                  <a:sysClr val="windowText" lastClr="000000"/>
                </a:solidFill>
              </a:ln>
              <a:solidFill>
                <a:sysClr val="windowText" lastClr="000000"/>
              </a:solidFill>
              <a:effectLst>
                <a:outerShdw blurRad="38100" dist="19050" dir="2700000" algn="tl" rotWithShape="0">
                  <a:schemeClr val="dk1">
                    <a:alpha val="40000"/>
                  </a:schemeClr>
                </a:outerShdw>
              </a:effectLst>
              <a:latin typeface="Comic Sans MS" charset="0"/>
            </a:endParaRPr>
          </a:p>
        </p:txBody>
      </p:sp>
      <p:sp>
        <p:nvSpPr>
          <p:cNvPr id="40" name="Arrow: Right 39">
            <a:extLst>
              <a:ext uri="{FF2B5EF4-FFF2-40B4-BE49-F238E27FC236}">
                <a16:creationId xmlns:a16="http://schemas.microsoft.com/office/drawing/2014/main" id="{5F90C7F2-D889-8665-7BCA-9110128FBDCC}"/>
              </a:ext>
            </a:extLst>
          </p:cNvPr>
          <p:cNvSpPr/>
          <p:nvPr/>
        </p:nvSpPr>
        <p:spPr bwMode="auto">
          <a:xfrm>
            <a:off x="3275796" y="5019600"/>
            <a:ext cx="838200" cy="180480"/>
          </a:xfrm>
          <a:prstGeom prst="rightArrow">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i="0" u="none" strike="noStrike" normalizeH="0" baseline="0">
              <a:ln w="0">
                <a:solidFill>
                  <a:sysClr val="windowText" lastClr="000000"/>
                </a:solidFill>
              </a:ln>
              <a:solidFill>
                <a:sysClr val="windowText" lastClr="000000"/>
              </a:solidFill>
              <a:effectLst>
                <a:outerShdw blurRad="38100" dist="19050" dir="2700000" algn="tl" rotWithShape="0">
                  <a:schemeClr val="dk1">
                    <a:alpha val="40000"/>
                  </a:schemeClr>
                </a:outerShdw>
              </a:effectLst>
              <a:latin typeface="Comic Sans MS" charset="0"/>
            </a:endParaRPr>
          </a:p>
        </p:txBody>
      </p:sp>
      <p:sp>
        <p:nvSpPr>
          <p:cNvPr id="41" name="Arrow: Right 40">
            <a:extLst>
              <a:ext uri="{FF2B5EF4-FFF2-40B4-BE49-F238E27FC236}">
                <a16:creationId xmlns:a16="http://schemas.microsoft.com/office/drawing/2014/main" id="{2584262D-EFDA-4814-8055-88CDF8EA9C6E}"/>
              </a:ext>
            </a:extLst>
          </p:cNvPr>
          <p:cNvSpPr/>
          <p:nvPr/>
        </p:nvSpPr>
        <p:spPr bwMode="auto">
          <a:xfrm>
            <a:off x="5278156" y="5019600"/>
            <a:ext cx="838200" cy="180480"/>
          </a:xfrm>
          <a:prstGeom prst="rightArrow">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i="0" u="none" strike="noStrike" normalizeH="0" baseline="0">
              <a:ln w="0">
                <a:solidFill>
                  <a:sysClr val="windowText" lastClr="000000"/>
                </a:solidFill>
              </a:ln>
              <a:solidFill>
                <a:sysClr val="windowText" lastClr="000000"/>
              </a:solidFill>
              <a:effectLst>
                <a:outerShdw blurRad="38100" dist="19050" dir="2700000" algn="tl" rotWithShape="0">
                  <a:schemeClr val="dk1">
                    <a:alpha val="40000"/>
                  </a:schemeClr>
                </a:outerShdw>
              </a:effectLst>
              <a:latin typeface="Comic Sans MS" charset="0"/>
            </a:endParaRPr>
          </a:p>
        </p:txBody>
      </p:sp>
    </p:spTree>
    <p:extLst>
      <p:ext uri="{BB962C8B-B14F-4D97-AF65-F5344CB8AC3E}">
        <p14:creationId xmlns:p14="http://schemas.microsoft.com/office/powerpoint/2010/main" val="2904764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C978-C0C3-BEFC-82AA-D0C75037B1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26AB99-DF0C-B51C-5EE4-CF39EF42DAAF}"/>
              </a:ext>
            </a:extLst>
          </p:cNvPr>
          <p:cNvSpPr>
            <a:spLocks noGrp="1"/>
          </p:cNvSpPr>
          <p:nvPr>
            <p:ph idx="1"/>
          </p:nvPr>
        </p:nvSpPr>
        <p:spPr>
          <a:xfrm>
            <a:off x="609600" y="914400"/>
            <a:ext cx="7848600" cy="457200"/>
          </a:xfrm>
        </p:spPr>
        <p:txBody>
          <a:bodyPr/>
          <a:lstStyle/>
          <a:p>
            <a:pPr marL="342900" indent="-342900" algn="r" rtl="1">
              <a:buFont typeface="+mj-lt"/>
              <a:buAutoNum type="arabicPeriod"/>
            </a:pPr>
            <a:r>
              <a:rPr lang="fa-IR" dirty="0"/>
              <a:t>اعداد 1 تا 6 به ترتیب وارد پشته می شوند. کدامیک از گزینه ها را </a:t>
            </a:r>
            <a:r>
              <a:rPr lang="fa-IR" b="1" u="sng" dirty="0"/>
              <a:t>نمیتوان</a:t>
            </a:r>
            <a:r>
              <a:rPr lang="fa-IR" dirty="0"/>
              <a:t> در خروجی نمایش داد؟</a:t>
            </a:r>
          </a:p>
          <a:p>
            <a:pPr marL="342900" indent="-342900" algn="r" rtl="1">
              <a:buFont typeface="+mj-lt"/>
              <a:buAutoNum type="arabicPeriod"/>
            </a:pPr>
            <a:endParaRPr lang="en-US" dirty="0"/>
          </a:p>
        </p:txBody>
      </p:sp>
      <p:sp>
        <p:nvSpPr>
          <p:cNvPr id="4" name="Slide Number Placeholder 3">
            <a:extLst>
              <a:ext uri="{FF2B5EF4-FFF2-40B4-BE49-F238E27FC236}">
                <a16:creationId xmlns:a16="http://schemas.microsoft.com/office/drawing/2014/main" id="{B93CA364-0BD5-99BB-3410-113CC339B0E1}"/>
              </a:ext>
            </a:extLst>
          </p:cNvPr>
          <p:cNvSpPr>
            <a:spLocks noGrp="1"/>
          </p:cNvSpPr>
          <p:nvPr>
            <p:ph type="sldNum" sz="quarter" idx="10"/>
          </p:nvPr>
        </p:nvSpPr>
        <p:spPr/>
        <p:txBody>
          <a:bodyPr/>
          <a:lstStyle/>
          <a:p>
            <a:fld id="{BB936EA6-75EA-BC43-847D-098704264B3C}" type="slidenum">
              <a:rPr lang="en-US" smtClean="0"/>
              <a:pPr/>
              <a:t>22</a:t>
            </a:fld>
            <a:endParaRPr lang="en-US" sz="140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28D242A-C067-7BAD-D3FF-78B8DE81712B}"/>
                  </a:ext>
                </a:extLst>
              </p:cNvPr>
              <p:cNvGraphicFramePr>
                <a:graphicFrameLocks noGrp="1"/>
              </p:cNvGraphicFramePr>
              <p:nvPr>
                <p:extLst>
                  <p:ext uri="{D42A27DB-BD31-4B8C-83A1-F6EECF244321}">
                    <p14:modId xmlns:p14="http://schemas.microsoft.com/office/powerpoint/2010/main" val="524294916"/>
                  </p:ext>
                </p:extLst>
              </p:nvPr>
            </p:nvGraphicFramePr>
            <p:xfrm>
              <a:off x="1524000" y="1669915"/>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50477358"/>
                        </a:ext>
                      </a:extLst>
                    </a:gridCol>
                    <a:gridCol w="3048000">
                      <a:extLst>
                        <a:ext uri="{9D8B030D-6E8A-4147-A177-3AD203B41FA5}">
                          <a16:colId xmlns:a16="http://schemas.microsoft.com/office/drawing/2014/main" val="3099710364"/>
                        </a:ext>
                      </a:extLst>
                    </a:gridCol>
                  </a:tblGrid>
                  <a:tr h="370840">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𝟏𝟐𝟑𝟓𝟔𝟒</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𝟑𝟐𝟒𝟔𝟓𝟏</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921827"/>
                      </a:ext>
                    </a:extLst>
                  </a:tr>
                  <a:tr h="370840">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𝟒𝟑𝟐𝟏𝟔𝟓</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𝟐𝟏𝟓𝟑𝟔𝟒</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220105920"/>
                      </a:ext>
                    </a:extLst>
                  </a:tr>
                </a:tbl>
              </a:graphicData>
            </a:graphic>
          </p:graphicFrame>
        </mc:Choice>
        <mc:Fallback xmlns="">
          <p:graphicFrame>
            <p:nvGraphicFramePr>
              <p:cNvPr id="5" name="Table 4">
                <a:extLst>
                  <a:ext uri="{FF2B5EF4-FFF2-40B4-BE49-F238E27FC236}">
                    <a16:creationId xmlns:a16="http://schemas.microsoft.com/office/drawing/2014/main" id="{E28D242A-C067-7BAD-D3FF-78B8DE81712B}"/>
                  </a:ext>
                </a:extLst>
              </p:cNvPr>
              <p:cNvGraphicFramePr>
                <a:graphicFrameLocks noGrp="1"/>
              </p:cNvGraphicFramePr>
              <p:nvPr>
                <p:extLst>
                  <p:ext uri="{D42A27DB-BD31-4B8C-83A1-F6EECF244321}">
                    <p14:modId xmlns:p14="http://schemas.microsoft.com/office/powerpoint/2010/main" val="524294916"/>
                  </p:ext>
                </p:extLst>
              </p:nvPr>
            </p:nvGraphicFramePr>
            <p:xfrm>
              <a:off x="1524000" y="1669915"/>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50477358"/>
                        </a:ext>
                      </a:extLst>
                    </a:gridCol>
                    <a:gridCol w="3048000">
                      <a:extLst>
                        <a:ext uri="{9D8B030D-6E8A-4147-A177-3AD203B41FA5}">
                          <a16:colId xmlns:a16="http://schemas.microsoft.com/office/drawing/2014/main" val="3099710364"/>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 t="-1613" r="-100600" b="-1016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00" t="-1613" r="-600" b="-101613"/>
                          </a:stretch>
                        </a:blipFill>
                      </a:tcPr>
                    </a:tc>
                    <a:extLst>
                      <a:ext uri="{0D108BD9-81ED-4DB2-BD59-A6C34878D82A}">
                        <a16:rowId xmlns:a16="http://schemas.microsoft.com/office/drawing/2014/main" val="105492182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 t="-103279" r="-100600" b="-327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00" t="-103279" r="-600" b="-3279"/>
                          </a:stretch>
                        </a:blipFill>
                      </a:tcPr>
                    </a:tc>
                    <a:extLst>
                      <a:ext uri="{0D108BD9-81ED-4DB2-BD59-A6C34878D82A}">
                        <a16:rowId xmlns:a16="http://schemas.microsoft.com/office/drawing/2014/main" val="2220105920"/>
                      </a:ext>
                    </a:extLst>
                  </a:tr>
                </a:tbl>
              </a:graphicData>
            </a:graphic>
          </p:graphicFrame>
        </mc:Fallback>
      </mc:AlternateContent>
      <p:sp>
        <p:nvSpPr>
          <p:cNvPr id="6" name="Content Placeholder 2">
            <a:extLst>
              <a:ext uri="{FF2B5EF4-FFF2-40B4-BE49-F238E27FC236}">
                <a16:creationId xmlns:a16="http://schemas.microsoft.com/office/drawing/2014/main" id="{A66BD00E-6A1B-C45B-AA7E-A25C33236857}"/>
              </a:ext>
            </a:extLst>
          </p:cNvPr>
          <p:cNvSpPr txBox="1">
            <a:spLocks/>
          </p:cNvSpPr>
          <p:nvPr/>
        </p:nvSpPr>
        <p:spPr bwMode="auto">
          <a:xfrm>
            <a:off x="609600" y="2781300"/>
            <a:ext cx="78486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342900" indent="-342900" algn="r" rtl="1">
              <a:buFont typeface="+mj-lt"/>
              <a:buAutoNum type="arabicPeriod" startAt="2"/>
            </a:pPr>
            <a:r>
              <a:rPr lang="fa-IR" kern="0" dirty="0"/>
              <a:t>با ورود اعداد 1 تا 6 در پشته، ترتیب </a:t>
            </a:r>
            <a:r>
              <a:rPr lang="en-US" kern="0" dirty="0"/>
              <a:t>Add</a:t>
            </a:r>
            <a:r>
              <a:rPr lang="fa-IR" kern="0" dirty="0"/>
              <a:t> و </a:t>
            </a:r>
            <a:r>
              <a:rPr lang="en-US" kern="0" dirty="0"/>
              <a:t>Del</a:t>
            </a:r>
            <a:r>
              <a:rPr lang="fa-IR" kern="0" dirty="0"/>
              <a:t> های زیر چه خروجی را تولید می کند؟</a:t>
            </a:r>
          </a:p>
          <a:p>
            <a:pPr marL="342900" indent="-342900" algn="r" rtl="1">
              <a:buFont typeface="+mj-lt"/>
              <a:buAutoNum type="arabicPeriod" startAt="2"/>
            </a:pPr>
            <a:endParaRPr lang="en-US" kern="0"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714CE58-8CC5-3CEA-617C-F4157ECCE689}"/>
                  </a:ext>
                </a:extLst>
              </p:cNvPr>
              <p:cNvGraphicFramePr>
                <a:graphicFrameLocks noGrp="1"/>
              </p:cNvGraphicFramePr>
              <p:nvPr>
                <p:extLst>
                  <p:ext uri="{D42A27DB-BD31-4B8C-83A1-F6EECF244321}">
                    <p14:modId xmlns:p14="http://schemas.microsoft.com/office/powerpoint/2010/main" val="2698128784"/>
                  </p:ext>
                </p:extLst>
              </p:nvPr>
            </p:nvGraphicFramePr>
            <p:xfrm>
              <a:off x="1485900" y="4647443"/>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50477358"/>
                        </a:ext>
                      </a:extLst>
                    </a:gridCol>
                    <a:gridCol w="3048000">
                      <a:extLst>
                        <a:ext uri="{9D8B030D-6E8A-4147-A177-3AD203B41FA5}">
                          <a16:colId xmlns:a16="http://schemas.microsoft.com/office/drawing/2014/main" val="3099710364"/>
                        </a:ext>
                      </a:extLst>
                    </a:gridCol>
                  </a:tblGrid>
                  <a:tr h="370840">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𝟐𝟑𝟏𝟒𝟓𝟔</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𝟑𝟐𝟏𝟔𝟒𝟓</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921827"/>
                      </a:ext>
                    </a:extLst>
                  </a:tr>
                  <a:tr h="370840">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𝟐𝟑𝟏𝟓𝟒𝟔</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14:m>
                            <m:oMathPara xmlns:m="http://schemas.openxmlformats.org/officeDocument/2006/math">
                              <m:oMathParaPr>
                                <m:jc m:val="centerGroup"/>
                              </m:oMathParaPr>
                              <m:oMath xmlns:m="http://schemas.openxmlformats.org/officeDocument/2006/math">
                                <m:r>
                                  <a:rPr lang="fa-IR" b="1" i="1" smtClean="0">
                                    <a:solidFill>
                                      <a:schemeClr val="tx1"/>
                                    </a:solidFill>
                                    <a:latin typeface="Cambria Math" panose="02040503050406030204" pitchFamily="18" charset="0"/>
                                  </a:rPr>
                                  <m:t>𝟔𝟓𝟒𝟑𝟐𝟏</m:t>
                                </m:r>
                              </m:oMath>
                            </m:oMathPara>
                          </a14:m>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0105920"/>
                      </a:ext>
                    </a:extLst>
                  </a:tr>
                </a:tbl>
              </a:graphicData>
            </a:graphic>
          </p:graphicFrame>
        </mc:Choice>
        <mc:Fallback xmlns="">
          <p:graphicFrame>
            <p:nvGraphicFramePr>
              <p:cNvPr id="7" name="Table 6">
                <a:extLst>
                  <a:ext uri="{FF2B5EF4-FFF2-40B4-BE49-F238E27FC236}">
                    <a16:creationId xmlns:a16="http://schemas.microsoft.com/office/drawing/2014/main" id="{6714CE58-8CC5-3CEA-617C-F4157ECCE689}"/>
                  </a:ext>
                </a:extLst>
              </p:cNvPr>
              <p:cNvGraphicFramePr>
                <a:graphicFrameLocks noGrp="1"/>
              </p:cNvGraphicFramePr>
              <p:nvPr>
                <p:extLst>
                  <p:ext uri="{D42A27DB-BD31-4B8C-83A1-F6EECF244321}">
                    <p14:modId xmlns:p14="http://schemas.microsoft.com/office/powerpoint/2010/main" val="2698128784"/>
                  </p:ext>
                </p:extLst>
              </p:nvPr>
            </p:nvGraphicFramePr>
            <p:xfrm>
              <a:off x="1485900" y="4647443"/>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50477358"/>
                        </a:ext>
                      </a:extLst>
                    </a:gridCol>
                    <a:gridCol w="3048000">
                      <a:extLst>
                        <a:ext uri="{9D8B030D-6E8A-4147-A177-3AD203B41FA5}">
                          <a16:colId xmlns:a16="http://schemas.microsoft.com/office/drawing/2014/main" val="3099710364"/>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 t="-1613" r="-100200" b="-1016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400" t="-1613" r="-400" b="-101613"/>
                          </a:stretch>
                        </a:blipFill>
                      </a:tcPr>
                    </a:tc>
                    <a:extLst>
                      <a:ext uri="{0D108BD9-81ED-4DB2-BD59-A6C34878D82A}">
                        <a16:rowId xmlns:a16="http://schemas.microsoft.com/office/drawing/2014/main" val="105492182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 t="-103279" r="-100200" b="-327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400" t="-103279" r="-400" b="-3279"/>
                          </a:stretch>
                        </a:blipFill>
                      </a:tcPr>
                    </a:tc>
                    <a:extLst>
                      <a:ext uri="{0D108BD9-81ED-4DB2-BD59-A6C34878D82A}">
                        <a16:rowId xmlns:a16="http://schemas.microsoft.com/office/drawing/2014/main" val="2220105920"/>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98B120-7081-8DC5-C80E-952CCDEF2069}"/>
                  </a:ext>
                </a:extLst>
              </p:cNvPr>
              <p:cNvSpPr txBox="1"/>
              <p:nvPr/>
            </p:nvSpPr>
            <p:spPr>
              <a:xfrm>
                <a:off x="685800" y="3429000"/>
                <a:ext cx="75438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𝐴𝑑𝑑</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𝐴𝑑𝑑</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𝐷𝑒𝑙</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𝐴𝑑𝑑</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𝐷𝑒𝑙</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𝐷𝑒𝑙</m:t>
                      </m:r>
                      <m:d>
                        <m:dPr>
                          <m:ctrlPr>
                            <a:rPr lang="en-US" b="0" i="1" smtClean="0">
                              <a:latin typeface="Cambria Math" panose="02040503050406030204" pitchFamily="18" charset="0"/>
                            </a:rPr>
                          </m:ctrlPr>
                        </m:dPr>
                        <m:e/>
                      </m:d>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𝐴𝑑𝑑</m:t>
                      </m:r>
                      <m:d>
                        <m:dPr>
                          <m:ctrlPr>
                            <a:rPr lang="en-US" b="0" i="1" smtClean="0">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m:t>
                      </m:r>
                      <m:r>
                        <a:rPr lang="en-US" b="0" i="1" smtClean="0">
                          <a:latin typeface="Cambria Math" panose="02040503050406030204" pitchFamily="18" charset="0"/>
                        </a:rPr>
                        <m:t>𝐴𝑑𝑑</m:t>
                      </m:r>
                      <m:d>
                        <m:dPr>
                          <m:ctrlPr>
                            <a:rPr lang="en-US" b="0" i="1" smtClean="0">
                              <a:latin typeface="Cambria Math" panose="02040503050406030204" pitchFamily="18" charset="0"/>
                            </a:rPr>
                          </m:ctrlPr>
                        </m:dPr>
                        <m:e>
                          <m:r>
                            <a:rPr lang="en-US" b="0" i="1" smtClean="0">
                              <a:latin typeface="Cambria Math" panose="02040503050406030204" pitchFamily="18" charset="0"/>
                            </a:rPr>
                            <m:t>5</m:t>
                          </m:r>
                        </m:e>
                      </m:d>
                      <m:r>
                        <a:rPr lang="en-US" b="0" i="1" smtClean="0">
                          <a:latin typeface="Cambria Math" panose="02040503050406030204" pitchFamily="18" charset="0"/>
                        </a:rPr>
                        <m:t>;</m:t>
                      </m:r>
                      <m:r>
                        <a:rPr lang="en-US" b="0" i="1" smtClean="0">
                          <a:latin typeface="Cambria Math" panose="02040503050406030204" pitchFamily="18" charset="0"/>
                        </a:rPr>
                        <m:t>𝐷𝑒𝑙</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𝐷𝑒𝑙</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𝐴𝑑𝑑</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𝐷𝑒𝑙</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6B98B120-7081-8DC5-C80E-952CCDEF2069}"/>
                  </a:ext>
                </a:extLst>
              </p:cNvPr>
              <p:cNvSpPr txBox="1">
                <a:spLocks noRot="1" noChangeAspect="1" noMove="1" noResize="1" noEditPoints="1" noAdjustHandles="1" noChangeArrowheads="1" noChangeShapeType="1" noTextEdit="1"/>
              </p:cNvSpPr>
              <p:nvPr/>
            </p:nvSpPr>
            <p:spPr>
              <a:xfrm>
                <a:off x="685800" y="3429000"/>
                <a:ext cx="7543800" cy="553998"/>
              </a:xfrm>
              <a:prstGeom prst="rect">
                <a:avLst/>
              </a:prstGeom>
              <a:blipFill>
                <a:blip r:embed="rId4"/>
                <a:stretch>
                  <a:fillRect b="-17778"/>
                </a:stretch>
              </a:blipFill>
            </p:spPr>
            <p:txBody>
              <a:bodyPr/>
              <a:lstStyle/>
              <a:p>
                <a:r>
                  <a:rPr lang="en-US">
                    <a:noFill/>
                  </a:rPr>
                  <a:t> </a:t>
                </a:r>
              </a:p>
            </p:txBody>
          </p:sp>
        </mc:Fallback>
      </mc:AlternateContent>
    </p:spTree>
    <p:extLst>
      <p:ext uri="{BB962C8B-B14F-4D97-AF65-F5344CB8AC3E}">
        <p14:creationId xmlns:p14="http://schemas.microsoft.com/office/powerpoint/2010/main" val="92927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D7FC-7E5C-3B44-2B06-E0BE15C0214A}"/>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886325-DDCB-7035-78B4-E24046D60A4D}"/>
                  </a:ext>
                </a:extLst>
              </p:cNvPr>
              <p:cNvSpPr>
                <a:spLocks noGrp="1"/>
              </p:cNvSpPr>
              <p:nvPr>
                <p:ph idx="1"/>
              </p:nvPr>
            </p:nvSpPr>
            <p:spPr>
              <a:xfrm>
                <a:off x="609600" y="914400"/>
                <a:ext cx="7848600" cy="838200"/>
              </a:xfrm>
            </p:spPr>
            <p:txBody>
              <a:bodyPr/>
              <a:lstStyle/>
              <a:p>
                <a:pPr algn="r" rtl="1"/>
                <a:r>
                  <a:rPr lang="fa-IR" dirty="0"/>
                  <a:t>کم هزینه ترین ( از نظر تخصیص حافظه) برای اینکه عناصر پشته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1</m:t>
                        </m:r>
                      </m:sub>
                    </m:sSub>
                  </m:oMath>
                </a14:m>
                <a:r>
                  <a:rPr lang="fa-IR" dirty="0"/>
                  <a:t> را به پشته دیگری مانند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oMath>
                </a14:m>
                <a:r>
                  <a:rPr lang="fa-IR" dirty="0"/>
                  <a:t> بدون اینکه ترتیب عناصر تغییر یابد، انتقال دهیم کدام است؟ </a:t>
                </a:r>
              </a:p>
              <a:p>
                <a:pPr algn="r" rtl="1"/>
                <a:endParaRPr lang="en-US" dirty="0"/>
              </a:p>
            </p:txBody>
          </p:sp>
        </mc:Choice>
        <mc:Fallback xmlns="">
          <p:sp>
            <p:nvSpPr>
              <p:cNvPr id="3" name="Content Placeholder 2">
                <a:extLst>
                  <a:ext uri="{FF2B5EF4-FFF2-40B4-BE49-F238E27FC236}">
                    <a16:creationId xmlns:a16="http://schemas.microsoft.com/office/drawing/2014/main" id="{97886325-DDCB-7035-78B4-E24046D60A4D}"/>
                  </a:ext>
                </a:extLst>
              </p:cNvPr>
              <p:cNvSpPr>
                <a:spLocks noGrp="1" noRot="1" noChangeAspect="1" noMove="1" noResize="1" noEditPoints="1" noAdjustHandles="1" noChangeArrowheads="1" noChangeShapeType="1" noTextEdit="1"/>
              </p:cNvSpPr>
              <p:nvPr>
                <p:ph idx="1"/>
              </p:nvPr>
            </p:nvSpPr>
            <p:spPr>
              <a:xfrm>
                <a:off x="609600" y="914400"/>
                <a:ext cx="7848600" cy="838200"/>
              </a:xfrm>
              <a:blipFill>
                <a:blip r:embed="rId2"/>
                <a:stretch>
                  <a:fillRect r="-6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A2F24B-38E6-2FB1-8D87-173E614E5B10}"/>
              </a:ext>
            </a:extLst>
          </p:cNvPr>
          <p:cNvSpPr>
            <a:spLocks noGrp="1"/>
          </p:cNvSpPr>
          <p:nvPr>
            <p:ph type="sldNum" sz="quarter" idx="10"/>
          </p:nvPr>
        </p:nvSpPr>
        <p:spPr/>
        <p:txBody>
          <a:bodyPr/>
          <a:lstStyle/>
          <a:p>
            <a:fld id="{BB936EA6-75EA-BC43-847D-098704264B3C}" type="slidenum">
              <a:rPr lang="en-US" smtClean="0"/>
              <a:pPr/>
              <a:t>23</a:t>
            </a:fld>
            <a:endParaRPr lang="en-US" sz="1400"/>
          </a:p>
        </p:txBody>
      </p:sp>
      <p:graphicFrame>
        <p:nvGraphicFramePr>
          <p:cNvPr id="5" name="Table 4">
            <a:extLst>
              <a:ext uri="{FF2B5EF4-FFF2-40B4-BE49-F238E27FC236}">
                <a16:creationId xmlns:a16="http://schemas.microsoft.com/office/drawing/2014/main" id="{0AD725D1-8DE3-ADD0-CF5C-062976BB6D6B}"/>
              </a:ext>
            </a:extLst>
          </p:cNvPr>
          <p:cNvGraphicFramePr>
            <a:graphicFrameLocks noGrp="1"/>
          </p:cNvGraphicFramePr>
          <p:nvPr>
            <p:extLst>
              <p:ext uri="{D42A27DB-BD31-4B8C-83A1-F6EECF244321}">
                <p14:modId xmlns:p14="http://schemas.microsoft.com/office/powerpoint/2010/main" val="2114136317"/>
              </p:ext>
            </p:extLst>
          </p:nvPr>
        </p:nvGraphicFramePr>
        <p:xfrm>
          <a:off x="1447800" y="2057400"/>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71864317"/>
                    </a:ext>
                  </a:extLst>
                </a:gridCol>
                <a:gridCol w="3048000">
                  <a:extLst>
                    <a:ext uri="{9D8B030D-6E8A-4147-A177-3AD203B41FA5}">
                      <a16:colId xmlns:a16="http://schemas.microsoft.com/office/drawing/2014/main" val="1267496255"/>
                    </a:ext>
                  </a:extLst>
                </a:gridCol>
              </a:tblGrid>
              <a:tr h="370840">
                <a:tc>
                  <a:txBody>
                    <a:bodyPr/>
                    <a:lstStyle/>
                    <a:p>
                      <a:pPr algn="r" rtl="1"/>
                      <a:r>
                        <a:rPr lang="fa-IR" b="0" dirty="0">
                          <a:solidFill>
                            <a:schemeClr val="tx1"/>
                          </a:solidFill>
                        </a:rPr>
                        <a:t>از طریق یک پشته اضافی</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rtl="1"/>
                      <a:r>
                        <a:rPr lang="fa-IR" b="0" dirty="0">
                          <a:solidFill>
                            <a:schemeClr val="tx1"/>
                          </a:solidFill>
                        </a:rPr>
                        <a:t>از طریق یک متغییر</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765637"/>
                  </a:ext>
                </a:extLst>
              </a:tr>
              <a:tr h="370840">
                <a:tc>
                  <a:txBody>
                    <a:bodyPr/>
                    <a:lstStyle/>
                    <a:p>
                      <a:pPr algn="r" rtl="1"/>
                      <a:r>
                        <a:rPr lang="fa-IR" b="0" dirty="0">
                          <a:solidFill>
                            <a:schemeClr val="tx1"/>
                          </a:solidFill>
                        </a:rPr>
                        <a:t>از طریق چند متغییر</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rtl="1"/>
                      <a:r>
                        <a:rPr lang="fa-IR" b="0" dirty="0">
                          <a:solidFill>
                            <a:schemeClr val="tx1"/>
                          </a:solidFill>
                        </a:rPr>
                        <a:t>از طریق دو پشته اضافی</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3886934"/>
                  </a:ext>
                </a:extLst>
              </a:tr>
            </a:tbl>
          </a:graphicData>
        </a:graphic>
      </p:graphicFrame>
      <p:graphicFrame>
        <p:nvGraphicFramePr>
          <p:cNvPr id="6" name="Table 5">
            <a:extLst>
              <a:ext uri="{FF2B5EF4-FFF2-40B4-BE49-F238E27FC236}">
                <a16:creationId xmlns:a16="http://schemas.microsoft.com/office/drawing/2014/main" id="{36A2B5AE-0566-C438-3658-1C61A67332E7}"/>
              </a:ext>
            </a:extLst>
          </p:cNvPr>
          <p:cNvGraphicFramePr>
            <a:graphicFrameLocks noGrp="1"/>
          </p:cNvGraphicFramePr>
          <p:nvPr>
            <p:extLst>
              <p:ext uri="{D42A27DB-BD31-4B8C-83A1-F6EECF244321}">
                <p14:modId xmlns:p14="http://schemas.microsoft.com/office/powerpoint/2010/main" val="718385185"/>
              </p:ext>
            </p:extLst>
          </p:nvPr>
        </p:nvGraphicFramePr>
        <p:xfrm>
          <a:off x="1066800" y="3632702"/>
          <a:ext cx="990600" cy="22250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265889319"/>
                    </a:ext>
                  </a:extLst>
                </a:gridCol>
              </a:tblGrid>
              <a:tr h="370840">
                <a:tc>
                  <a:txBody>
                    <a:bodyPr/>
                    <a:lstStyle/>
                    <a:p>
                      <a:pPr algn="ct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3858854"/>
                  </a:ext>
                </a:extLst>
              </a:tr>
              <a:tr h="370840">
                <a:tc>
                  <a:txBody>
                    <a:bodyPr/>
                    <a:lstStyle/>
                    <a:p>
                      <a:pPr algn="ct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311891"/>
                  </a:ext>
                </a:extLst>
              </a:tr>
              <a:tr h="370840">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8929710"/>
                  </a:ext>
                </a:extLst>
              </a:tr>
              <a:tr h="370840">
                <a:tc>
                  <a:txBody>
                    <a:bodyPr/>
                    <a:lstStyle/>
                    <a:p>
                      <a:pPr algn="ctr"/>
                      <a:r>
                        <a:rPr lang="en-US"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6376301"/>
                  </a:ext>
                </a:extLst>
              </a:tr>
              <a:tr h="370840">
                <a:tc>
                  <a:txBody>
                    <a:bodyPr/>
                    <a:lstStyle/>
                    <a:p>
                      <a:pPr algn="ctr"/>
                      <a:r>
                        <a:rPr lang="en-US"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68207"/>
                  </a:ext>
                </a:extLst>
              </a:tr>
              <a:tr h="370840">
                <a:tc>
                  <a:txBody>
                    <a:bodyPr/>
                    <a:lstStyle/>
                    <a:p>
                      <a:pPr algn="ctr"/>
                      <a:r>
                        <a:rPr lang="en-US"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927131"/>
                  </a:ext>
                </a:extLst>
              </a:tr>
            </a:tbl>
          </a:graphicData>
        </a:graphic>
      </p:graphicFrame>
      <p:graphicFrame>
        <p:nvGraphicFramePr>
          <p:cNvPr id="7" name="Table 6">
            <a:extLst>
              <a:ext uri="{FF2B5EF4-FFF2-40B4-BE49-F238E27FC236}">
                <a16:creationId xmlns:a16="http://schemas.microsoft.com/office/drawing/2014/main" id="{3D1AD2A6-F443-B19F-2075-4FAAA04B4C4F}"/>
              </a:ext>
            </a:extLst>
          </p:cNvPr>
          <p:cNvGraphicFramePr>
            <a:graphicFrameLocks noGrp="1"/>
          </p:cNvGraphicFramePr>
          <p:nvPr>
            <p:extLst>
              <p:ext uri="{D42A27DB-BD31-4B8C-83A1-F6EECF244321}">
                <p14:modId xmlns:p14="http://schemas.microsoft.com/office/powerpoint/2010/main" val="850190492"/>
              </p:ext>
            </p:extLst>
          </p:nvPr>
        </p:nvGraphicFramePr>
        <p:xfrm>
          <a:off x="2667000" y="3632702"/>
          <a:ext cx="990600" cy="22250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265889319"/>
                    </a:ext>
                  </a:extLst>
                </a:gridCol>
              </a:tblGrid>
              <a:tr h="370840">
                <a:tc>
                  <a:txBody>
                    <a:bodyPr/>
                    <a:lstStyle/>
                    <a:p>
                      <a:pPr algn="ct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3858854"/>
                  </a:ext>
                </a:extLst>
              </a:tr>
              <a:tr h="370840">
                <a:tc>
                  <a:txBody>
                    <a:bodyPr/>
                    <a:lstStyle/>
                    <a:p>
                      <a:pPr algn="ct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311891"/>
                  </a:ext>
                </a:extLst>
              </a:tr>
              <a:tr h="370840">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8929710"/>
                  </a:ext>
                </a:extLst>
              </a:tr>
              <a:tr h="370840">
                <a:tc>
                  <a:txBody>
                    <a:bodyPr/>
                    <a:lstStyle/>
                    <a:p>
                      <a:pPr algn="ctr"/>
                      <a:r>
                        <a:rPr lang="en-US"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6376301"/>
                  </a:ext>
                </a:extLst>
              </a:tr>
              <a:tr h="370840">
                <a:tc>
                  <a:txBody>
                    <a:bodyPr/>
                    <a:lstStyle/>
                    <a:p>
                      <a:pPr algn="ctr"/>
                      <a:r>
                        <a:rPr lang="en-US"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68207"/>
                  </a:ext>
                </a:extLst>
              </a:tr>
              <a:tr h="370840">
                <a:tc>
                  <a:txBody>
                    <a:bodyPr/>
                    <a:lstStyle/>
                    <a:p>
                      <a:pPr algn="ctr"/>
                      <a:r>
                        <a:rPr lang="en-US"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927131"/>
                  </a:ext>
                </a:extLst>
              </a:tr>
            </a:tbl>
          </a:graphicData>
        </a:graphic>
      </p:graphicFrame>
      <p:graphicFrame>
        <p:nvGraphicFramePr>
          <p:cNvPr id="8" name="Table 7">
            <a:extLst>
              <a:ext uri="{FF2B5EF4-FFF2-40B4-BE49-F238E27FC236}">
                <a16:creationId xmlns:a16="http://schemas.microsoft.com/office/drawing/2014/main" id="{37D31FE9-2034-B4D1-CF25-66D86AADC14A}"/>
              </a:ext>
            </a:extLst>
          </p:cNvPr>
          <p:cNvGraphicFramePr>
            <a:graphicFrameLocks noGrp="1"/>
          </p:cNvGraphicFramePr>
          <p:nvPr>
            <p:extLst>
              <p:ext uri="{D42A27DB-BD31-4B8C-83A1-F6EECF244321}">
                <p14:modId xmlns:p14="http://schemas.microsoft.com/office/powerpoint/2010/main" val="135485206"/>
              </p:ext>
            </p:extLst>
          </p:nvPr>
        </p:nvGraphicFramePr>
        <p:xfrm>
          <a:off x="4267200" y="3652799"/>
          <a:ext cx="990600" cy="22250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265889319"/>
                    </a:ext>
                  </a:extLst>
                </a:gridCol>
              </a:tblGrid>
              <a:tr h="370840">
                <a:tc>
                  <a:txBody>
                    <a:bodyPr/>
                    <a:lstStyle/>
                    <a:p>
                      <a:pPr algn="ct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3858854"/>
                  </a:ext>
                </a:extLst>
              </a:tr>
              <a:tr h="370840">
                <a:tc>
                  <a:txBody>
                    <a:bodyPr/>
                    <a:lstStyle/>
                    <a:p>
                      <a:pPr algn="ct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311891"/>
                  </a:ext>
                </a:extLst>
              </a:tr>
              <a:tr h="370840">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8929710"/>
                  </a:ext>
                </a:extLst>
              </a:tr>
              <a:tr h="370840">
                <a:tc>
                  <a:txBody>
                    <a:bodyPr/>
                    <a:lstStyle/>
                    <a:p>
                      <a:pPr algn="ctr"/>
                      <a:r>
                        <a:rPr lang="en-US"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6376301"/>
                  </a:ext>
                </a:extLst>
              </a:tr>
              <a:tr h="370840">
                <a:tc>
                  <a:txBody>
                    <a:bodyPr/>
                    <a:lstStyle/>
                    <a:p>
                      <a:pPr algn="ctr"/>
                      <a:r>
                        <a:rPr lang="en-US"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68207"/>
                  </a:ext>
                </a:extLst>
              </a:tr>
              <a:tr h="370840">
                <a:tc>
                  <a:txBody>
                    <a:bodyPr/>
                    <a:lstStyle/>
                    <a:p>
                      <a:pPr algn="ctr"/>
                      <a:r>
                        <a:rPr lang="en-US"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927131"/>
                  </a:ext>
                </a:extLst>
              </a:tr>
            </a:tbl>
          </a:graphicData>
        </a:graphic>
      </p:graphicFrame>
      <p:sp>
        <p:nvSpPr>
          <p:cNvPr id="11" name="Rectangle 10">
            <a:extLst>
              <a:ext uri="{FF2B5EF4-FFF2-40B4-BE49-F238E27FC236}">
                <a16:creationId xmlns:a16="http://schemas.microsoft.com/office/drawing/2014/main" id="{AE07D527-FCA8-986F-0EA1-4B797A8064B5}"/>
              </a:ext>
            </a:extLst>
          </p:cNvPr>
          <p:cNvSpPr/>
          <p:nvPr/>
        </p:nvSpPr>
        <p:spPr>
          <a:xfrm>
            <a:off x="1178403" y="5760499"/>
            <a:ext cx="492444" cy="923330"/>
          </a:xfrm>
          <a:prstGeom prst="rect">
            <a:avLst/>
          </a:prstGeom>
          <a:noFill/>
        </p:spPr>
        <p:txBody>
          <a:bodyPr wrap="none" lIns="91440" tIns="45720" rIns="91440" bIns="45720">
            <a:spAutoFit/>
          </a:bodyPr>
          <a:lstStyle/>
          <a:p>
            <a:pPr algn="ctr"/>
            <a:r>
              <a:rPr lang="en-US" sz="5400" cap="none" spc="0" dirty="0">
                <a:ln w="0"/>
                <a:solidFill>
                  <a:schemeClr val="tx1"/>
                </a:solidFill>
                <a:latin typeface="Book Antiqua" panose="02040602050305030304" pitchFamily="18" charset="0"/>
              </a:rPr>
              <a:t>s</a:t>
            </a:r>
          </a:p>
        </p:txBody>
      </p:sp>
      <p:sp>
        <p:nvSpPr>
          <p:cNvPr id="12" name="Rectangle 11">
            <a:extLst>
              <a:ext uri="{FF2B5EF4-FFF2-40B4-BE49-F238E27FC236}">
                <a16:creationId xmlns:a16="http://schemas.microsoft.com/office/drawing/2014/main" id="{517CD780-7D10-58B8-A104-87A014BAEAB9}"/>
              </a:ext>
            </a:extLst>
          </p:cNvPr>
          <p:cNvSpPr/>
          <p:nvPr/>
        </p:nvSpPr>
        <p:spPr>
          <a:xfrm>
            <a:off x="2845203" y="5760499"/>
            <a:ext cx="415498" cy="923330"/>
          </a:xfrm>
          <a:prstGeom prst="rect">
            <a:avLst/>
          </a:prstGeom>
          <a:noFill/>
        </p:spPr>
        <p:txBody>
          <a:bodyPr wrap="none" lIns="91440" tIns="45720" rIns="91440" bIns="45720">
            <a:spAutoFit/>
          </a:bodyPr>
          <a:lstStyle/>
          <a:p>
            <a:pPr algn="ctr"/>
            <a:r>
              <a:rPr lang="en-US" sz="5400" cap="none" spc="0" dirty="0">
                <a:ln w="0"/>
                <a:solidFill>
                  <a:schemeClr val="tx1"/>
                </a:solidFill>
                <a:latin typeface="Book Antiqua" panose="02040602050305030304" pitchFamily="18" charset="0"/>
              </a:rPr>
              <a:t>t</a:t>
            </a:r>
          </a:p>
        </p:txBody>
      </p:sp>
      <p:sp>
        <p:nvSpPr>
          <p:cNvPr id="13" name="Rectangle 12">
            <a:extLst>
              <a:ext uri="{FF2B5EF4-FFF2-40B4-BE49-F238E27FC236}">
                <a16:creationId xmlns:a16="http://schemas.microsoft.com/office/drawing/2014/main" id="{F15B059E-A2E0-693F-A062-87561B53513F}"/>
              </a:ext>
            </a:extLst>
          </p:cNvPr>
          <p:cNvSpPr/>
          <p:nvPr/>
        </p:nvSpPr>
        <p:spPr>
          <a:xfrm>
            <a:off x="4529980" y="5752962"/>
            <a:ext cx="492444" cy="923330"/>
          </a:xfrm>
          <a:prstGeom prst="rect">
            <a:avLst/>
          </a:prstGeom>
          <a:noFill/>
        </p:spPr>
        <p:txBody>
          <a:bodyPr wrap="none" lIns="91440" tIns="45720" rIns="91440" bIns="45720">
            <a:spAutoFit/>
          </a:bodyPr>
          <a:lstStyle/>
          <a:p>
            <a:pPr algn="ctr"/>
            <a:r>
              <a:rPr lang="en-US" sz="5400" cap="none" spc="0" dirty="0">
                <a:ln w="0"/>
                <a:solidFill>
                  <a:schemeClr val="tx1"/>
                </a:solidFill>
                <a:latin typeface="Book Antiqua" panose="02040602050305030304" pitchFamily="18" charset="0"/>
              </a:rPr>
              <a:t>s</a:t>
            </a:r>
          </a:p>
        </p:txBody>
      </p:sp>
      <p:sp>
        <p:nvSpPr>
          <p:cNvPr id="14" name="TextBox 13">
            <a:extLst>
              <a:ext uri="{FF2B5EF4-FFF2-40B4-BE49-F238E27FC236}">
                <a16:creationId xmlns:a16="http://schemas.microsoft.com/office/drawing/2014/main" id="{68866974-F515-870E-E719-479308C3DAD6}"/>
              </a:ext>
            </a:extLst>
          </p:cNvPr>
          <p:cNvSpPr txBox="1"/>
          <p:nvPr/>
        </p:nvSpPr>
        <p:spPr>
          <a:xfrm>
            <a:off x="5943600" y="3429000"/>
            <a:ext cx="2438400" cy="646331"/>
          </a:xfrm>
          <a:prstGeom prst="rect">
            <a:avLst/>
          </a:prstGeom>
          <a:solidFill>
            <a:srgbClr val="C5D3FF"/>
          </a:solidFill>
        </p:spPr>
        <p:txBody>
          <a:bodyPr wrap="square" rtlCol="0">
            <a:spAutoFit/>
          </a:bodyPr>
          <a:lstStyle/>
          <a:p>
            <a:pPr algn="ctr" rtl="1"/>
            <a:r>
              <a:rPr lang="fa-IR" b="1" dirty="0"/>
              <a:t>تابع کد کپی یک پشته به پشته دیگر ( </a:t>
            </a:r>
            <a:r>
              <a:rPr lang="en-US" b="1" dirty="0"/>
              <a:t>S</a:t>
            </a:r>
            <a:r>
              <a:rPr lang="fa-IR" b="1" dirty="0"/>
              <a:t> به </a:t>
            </a:r>
            <a:r>
              <a:rPr lang="en-US" b="1" dirty="0"/>
              <a:t>S’</a:t>
            </a:r>
            <a:r>
              <a:rPr lang="fa-IR" b="1" dirty="0"/>
              <a:t> ) بنویسید.</a:t>
            </a:r>
            <a:endParaRPr lang="en-US" b="1" dirty="0"/>
          </a:p>
        </p:txBody>
      </p:sp>
    </p:spTree>
    <p:extLst>
      <p:ext uri="{BB962C8B-B14F-4D97-AF65-F5344CB8AC3E}">
        <p14:creationId xmlns:p14="http://schemas.microsoft.com/office/powerpoint/2010/main" val="2430582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4BD8-390B-CCD5-D0E2-AD4493E060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D0632B-A6EC-F48E-CB24-1792ACA6623A}"/>
              </a:ext>
            </a:extLst>
          </p:cNvPr>
          <p:cNvSpPr>
            <a:spLocks noGrp="1"/>
          </p:cNvSpPr>
          <p:nvPr>
            <p:ph idx="1"/>
          </p:nvPr>
        </p:nvSpPr>
        <p:spPr/>
        <p:txBody>
          <a:bodyPr/>
          <a:lstStyle/>
          <a:p>
            <a:pPr algn="r" rtl="1"/>
            <a:r>
              <a:rPr lang="fa-IR" b="1" dirty="0"/>
              <a:t>ب. کاربرد پشته در ارزیابی عبارات</a:t>
            </a:r>
          </a:p>
          <a:p>
            <a:pPr algn="r" rtl="1"/>
            <a:r>
              <a:rPr lang="fa-IR" dirty="0"/>
              <a:t>در این قسمت با استفاده از پشته، عبارات ریاضی را به صورت </a:t>
            </a:r>
            <a:r>
              <a:rPr lang="en-US" dirty="0"/>
              <a:t>prefix</a:t>
            </a:r>
            <a:r>
              <a:rPr lang="fa-IR" dirty="0"/>
              <a:t>، </a:t>
            </a:r>
            <a:r>
              <a:rPr lang="en-US" dirty="0"/>
              <a:t>postfix</a:t>
            </a:r>
            <a:r>
              <a:rPr lang="fa-IR" dirty="0"/>
              <a:t> و </a:t>
            </a:r>
            <a:r>
              <a:rPr lang="en-US" dirty="0"/>
              <a:t>infix</a:t>
            </a:r>
            <a:r>
              <a:rPr lang="fa-IR" dirty="0"/>
              <a:t> مورد ارزیابی قرار میدهیم. چرا که یکی از کاربردهای مهم پشته، ارزیابی عبارات میباشد. عبارات به سه صورت نوشته میشود:</a:t>
            </a:r>
          </a:p>
          <a:p>
            <a:pPr marL="342900" indent="-342900" algn="r" rtl="1">
              <a:buFont typeface="+mj-lt"/>
              <a:buAutoNum type="arabicPeriod"/>
            </a:pPr>
            <a:r>
              <a:rPr lang="en-US" b="1" dirty="0"/>
              <a:t>Infix</a:t>
            </a:r>
            <a:r>
              <a:rPr lang="fa-IR" b="1" dirty="0"/>
              <a:t> (میانوندی): </a:t>
            </a:r>
          </a:p>
          <a:p>
            <a:pPr marL="688975" lvl="1" indent="-342900" algn="r" rtl="1">
              <a:buFont typeface="+mj-lt"/>
              <a:buAutoNum type="arabicPeriod"/>
            </a:pPr>
            <a:r>
              <a:rPr lang="fa-IR" dirty="0"/>
              <a:t>هر گاه یکی از عملگرهای (*و +و- و /) بین دو عملوند همانند </a:t>
            </a:r>
            <a:r>
              <a:rPr lang="en-US" dirty="0"/>
              <a:t>a, b</a:t>
            </a:r>
            <a:r>
              <a:rPr lang="fa-IR" dirty="0"/>
              <a:t> قرار گیرد و بصورت </a:t>
            </a:r>
            <a:r>
              <a:rPr lang="en-US" dirty="0" err="1"/>
              <a:t>a+b</a:t>
            </a:r>
            <a:r>
              <a:rPr lang="fa-IR" dirty="0"/>
              <a:t> نوشته شود این عبارت، یک عیارت، </a:t>
            </a:r>
            <a:r>
              <a:rPr lang="en-US" dirty="0"/>
              <a:t>Infix</a:t>
            </a:r>
            <a:r>
              <a:rPr lang="fa-IR" dirty="0"/>
              <a:t> میباشد.</a:t>
            </a:r>
            <a:endParaRPr lang="en-US" dirty="0"/>
          </a:p>
          <a:p>
            <a:pPr marL="342900" indent="-342900" algn="r" rtl="1">
              <a:buFont typeface="+mj-lt"/>
              <a:buAutoNum type="arabicPeriod"/>
            </a:pPr>
            <a:r>
              <a:rPr lang="en-US" b="1" dirty="0"/>
              <a:t>Prefix</a:t>
            </a:r>
            <a:r>
              <a:rPr lang="fa-IR" b="1" dirty="0"/>
              <a:t> (پیشوندی): </a:t>
            </a:r>
          </a:p>
          <a:p>
            <a:pPr marL="688975" lvl="1" indent="-342900" algn="r" rtl="1">
              <a:buFont typeface="+mj-lt"/>
              <a:buAutoNum type="arabicPeriod"/>
            </a:pPr>
            <a:r>
              <a:rPr lang="fa-IR" dirty="0"/>
              <a:t>هر گاه عملگر قبل از دو عملوند </a:t>
            </a:r>
            <a:r>
              <a:rPr lang="en-US" dirty="0"/>
              <a:t>a</a:t>
            </a:r>
            <a:r>
              <a:rPr lang="fa-IR" dirty="0"/>
              <a:t> و </a:t>
            </a:r>
            <a:r>
              <a:rPr lang="en-US" dirty="0"/>
              <a:t>b</a:t>
            </a:r>
            <a:r>
              <a:rPr lang="fa-IR" dirty="0"/>
              <a:t> قرار گیرد و به صورت </a:t>
            </a:r>
            <a:r>
              <a:rPr lang="en-US" dirty="0"/>
              <a:t>+ab</a:t>
            </a:r>
            <a:r>
              <a:rPr lang="fa-IR" dirty="0"/>
              <a:t> نوشته شود به آن عبارت </a:t>
            </a:r>
            <a:r>
              <a:rPr lang="en-US" dirty="0"/>
              <a:t>Prefix</a:t>
            </a:r>
            <a:r>
              <a:rPr lang="fa-IR" dirty="0"/>
              <a:t> گویند.</a:t>
            </a:r>
            <a:endParaRPr lang="en-US" dirty="0"/>
          </a:p>
          <a:p>
            <a:pPr marL="342900" indent="-342900" algn="r" rtl="1">
              <a:buFont typeface="+mj-lt"/>
              <a:buAutoNum type="arabicPeriod"/>
            </a:pPr>
            <a:r>
              <a:rPr lang="en-US" b="1" dirty="0"/>
              <a:t>Postfix</a:t>
            </a:r>
            <a:r>
              <a:rPr lang="fa-IR" b="1" dirty="0"/>
              <a:t> (پسوندی): </a:t>
            </a:r>
          </a:p>
          <a:p>
            <a:pPr marL="688975" lvl="1" indent="-342900" algn="r" rtl="1">
              <a:buFont typeface="+mj-lt"/>
              <a:buAutoNum type="arabicPeriod"/>
            </a:pPr>
            <a:r>
              <a:rPr lang="fa-IR" dirty="0"/>
              <a:t>هر گاه عملگر بعد از دو عملوند </a:t>
            </a:r>
            <a:r>
              <a:rPr lang="en-US" dirty="0"/>
              <a:t>a, b</a:t>
            </a:r>
            <a:r>
              <a:rPr lang="fa-IR" dirty="0"/>
              <a:t> قرار گیرد و به شکل </a:t>
            </a:r>
            <a:r>
              <a:rPr lang="en-US" dirty="0"/>
              <a:t>ab+</a:t>
            </a:r>
            <a:r>
              <a:rPr lang="fa-IR" dirty="0"/>
              <a:t> نوشته شود به آن عبارت </a:t>
            </a:r>
            <a:r>
              <a:rPr lang="en-US" dirty="0"/>
              <a:t>postfix</a:t>
            </a:r>
            <a:r>
              <a:rPr lang="fa-IR" dirty="0"/>
              <a:t> گوییم.</a:t>
            </a:r>
            <a:endParaRPr lang="en-US" dirty="0"/>
          </a:p>
        </p:txBody>
      </p:sp>
      <p:sp>
        <p:nvSpPr>
          <p:cNvPr id="4" name="Slide Number Placeholder 3">
            <a:extLst>
              <a:ext uri="{FF2B5EF4-FFF2-40B4-BE49-F238E27FC236}">
                <a16:creationId xmlns:a16="http://schemas.microsoft.com/office/drawing/2014/main" id="{6BFA1D7C-D462-26A8-BCED-62847B980AF8}"/>
              </a:ext>
            </a:extLst>
          </p:cNvPr>
          <p:cNvSpPr>
            <a:spLocks noGrp="1"/>
          </p:cNvSpPr>
          <p:nvPr>
            <p:ph type="sldNum" sz="quarter" idx="10"/>
          </p:nvPr>
        </p:nvSpPr>
        <p:spPr/>
        <p:txBody>
          <a:bodyPr/>
          <a:lstStyle/>
          <a:p>
            <a:fld id="{BB936EA6-75EA-BC43-847D-098704264B3C}" type="slidenum">
              <a:rPr lang="en-US" smtClean="0"/>
              <a:pPr/>
              <a:t>24</a:t>
            </a:fld>
            <a:endParaRPr lang="en-US" sz="1400"/>
          </a:p>
        </p:txBody>
      </p:sp>
    </p:spTree>
    <p:extLst>
      <p:ext uri="{BB962C8B-B14F-4D97-AF65-F5344CB8AC3E}">
        <p14:creationId xmlns:p14="http://schemas.microsoft.com/office/powerpoint/2010/main" val="214702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6C36-666E-1EB7-BF0E-B135441116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743B83-D40F-3958-8391-32EFA0444454}"/>
              </a:ext>
            </a:extLst>
          </p:cNvPr>
          <p:cNvSpPr>
            <a:spLocks noGrp="1"/>
          </p:cNvSpPr>
          <p:nvPr>
            <p:ph idx="1"/>
          </p:nvPr>
        </p:nvSpPr>
        <p:spPr>
          <a:xfrm>
            <a:off x="609600" y="914400"/>
            <a:ext cx="7848600" cy="838200"/>
          </a:xfrm>
        </p:spPr>
        <p:txBody>
          <a:bodyPr/>
          <a:lstStyle/>
          <a:p>
            <a:pPr algn="r" rtl="1"/>
            <a:r>
              <a:rPr lang="fa-IR" dirty="0"/>
              <a:t>ارزیابی عبارت مستلزم اطلاع از تقدم (اولویت) عملگرها دارد. به طور کلی اولویت عملگرها به شکل زیر است:</a:t>
            </a:r>
          </a:p>
          <a:p>
            <a:pPr algn="r" rtl="1"/>
            <a:endParaRPr lang="en-US" b="1" dirty="0"/>
          </a:p>
        </p:txBody>
      </p:sp>
      <p:sp>
        <p:nvSpPr>
          <p:cNvPr id="4" name="Slide Number Placeholder 3">
            <a:extLst>
              <a:ext uri="{FF2B5EF4-FFF2-40B4-BE49-F238E27FC236}">
                <a16:creationId xmlns:a16="http://schemas.microsoft.com/office/drawing/2014/main" id="{3E218873-3974-70F6-C4AA-228C917A2059}"/>
              </a:ext>
            </a:extLst>
          </p:cNvPr>
          <p:cNvSpPr>
            <a:spLocks noGrp="1"/>
          </p:cNvSpPr>
          <p:nvPr>
            <p:ph type="sldNum" sz="quarter" idx="10"/>
          </p:nvPr>
        </p:nvSpPr>
        <p:spPr/>
        <p:txBody>
          <a:bodyPr/>
          <a:lstStyle/>
          <a:p>
            <a:fld id="{BB936EA6-75EA-BC43-847D-098704264B3C}" type="slidenum">
              <a:rPr lang="en-US" smtClean="0"/>
              <a:pPr/>
              <a:t>25</a:t>
            </a:fld>
            <a:endParaRPr lang="en-US" sz="140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7C09270-D2B7-D60D-CEED-23AF9C9FAE2F}"/>
                  </a:ext>
                </a:extLst>
              </p:cNvPr>
              <p:cNvGraphicFramePr>
                <a:graphicFrameLocks noGrp="1"/>
              </p:cNvGraphicFramePr>
              <p:nvPr>
                <p:extLst>
                  <p:ext uri="{D42A27DB-BD31-4B8C-83A1-F6EECF244321}">
                    <p14:modId xmlns:p14="http://schemas.microsoft.com/office/powerpoint/2010/main" val="2820125757"/>
                  </p:ext>
                </p:extLst>
              </p:nvPr>
            </p:nvGraphicFramePr>
            <p:xfrm>
              <a:off x="1676400" y="2041187"/>
              <a:ext cx="5257801" cy="2590800"/>
            </p:xfrm>
            <a:graphic>
              <a:graphicData uri="http://schemas.openxmlformats.org/drawingml/2006/table">
                <a:tbl>
                  <a:tblPr firstRow="1" bandRow="1">
                    <a:tableStyleId>{74C1A8A3-306A-4EB7-A6B1-4F7E0EB9C5D6}</a:tableStyleId>
                  </a:tblPr>
                  <a:tblGrid>
                    <a:gridCol w="4419600">
                      <a:extLst>
                        <a:ext uri="{9D8B030D-6E8A-4147-A177-3AD203B41FA5}">
                          <a16:colId xmlns:a16="http://schemas.microsoft.com/office/drawing/2014/main" val="3016530077"/>
                        </a:ext>
                      </a:extLst>
                    </a:gridCol>
                    <a:gridCol w="838201">
                      <a:extLst>
                        <a:ext uri="{9D8B030D-6E8A-4147-A177-3AD203B41FA5}">
                          <a16:colId xmlns:a16="http://schemas.microsoft.com/office/drawing/2014/main" val="1942420211"/>
                        </a:ext>
                      </a:extLst>
                    </a:gridCol>
                  </a:tblGrid>
                  <a:tr h="243840">
                    <a:tc>
                      <a:txBody>
                        <a:bodyPr/>
                        <a:lstStyle/>
                        <a:p>
                          <a:endParaRPr lang="en-US" dirty="0"/>
                        </a:p>
                      </a:txBody>
                      <a:tcPr/>
                    </a:tc>
                    <a:tc>
                      <a:txBody>
                        <a:bodyPr/>
                        <a:lstStyle/>
                        <a:p>
                          <a:endParaRPr lang="en-US"/>
                        </a:p>
                      </a:txBody>
                      <a:tcPr/>
                    </a:tc>
                    <a:extLst>
                      <a:ext uri="{0D108BD9-81ED-4DB2-BD59-A6C34878D82A}">
                        <a16:rowId xmlns:a16="http://schemas.microsoft.com/office/drawing/2014/main" val="586489858"/>
                      </a:ext>
                    </a:extLst>
                  </a:tr>
                  <a:tr h="370840">
                    <a:tc>
                      <a:txBody>
                        <a:bodyPr/>
                        <a:lstStyle/>
                        <a:p>
                          <a:pPr algn="ctr" rtl="1"/>
                          <a:r>
                            <a:rPr lang="fa-IR" dirty="0"/>
                            <a:t>منفی؛ تفریق یکتایی</a:t>
                          </a:r>
                        </a:p>
                      </a:txBody>
                      <a:tcPr/>
                    </a:tc>
                    <a:tc>
                      <a:txBody>
                        <a:bodyPr/>
                        <a:lstStyle/>
                        <a:p>
                          <a:pPr algn="ctr" rtl="1"/>
                          <a:r>
                            <a:rPr lang="fa-IR" dirty="0"/>
                            <a:t>1</a:t>
                          </a:r>
                          <a:endParaRPr lang="en-US" dirty="0"/>
                        </a:p>
                      </a:txBody>
                      <a:tcPr/>
                    </a:tc>
                    <a:extLst>
                      <a:ext uri="{0D108BD9-81ED-4DB2-BD59-A6C34878D82A}">
                        <a16:rowId xmlns:a16="http://schemas.microsoft.com/office/drawing/2014/main" val="3001004551"/>
                      </a:ext>
                    </a:extLst>
                  </a:tr>
                  <a:tr h="37084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 )</m:t>
                                </m:r>
                              </m:oMath>
                            </m:oMathPara>
                          </a14:m>
                          <a:endParaRPr lang="en-US" dirty="0"/>
                        </a:p>
                      </a:txBody>
                      <a:tcPr/>
                    </a:tc>
                    <a:tc>
                      <a:txBody>
                        <a:bodyPr/>
                        <a:lstStyle/>
                        <a:p>
                          <a:pPr algn="ctr" rtl="1"/>
                          <a:r>
                            <a:rPr lang="fa-IR" dirty="0"/>
                            <a:t>2</a:t>
                          </a:r>
                          <a:endParaRPr lang="en-US" dirty="0"/>
                        </a:p>
                      </a:txBody>
                      <a:tcPr/>
                    </a:tc>
                    <a:extLst>
                      <a:ext uri="{0D108BD9-81ED-4DB2-BD59-A6C34878D82A}">
                        <a16:rowId xmlns:a16="http://schemas.microsoft.com/office/drawing/2014/main" val="963377794"/>
                      </a:ext>
                    </a:extLst>
                  </a:tr>
                  <a:tr h="37084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𝑛𝑜𝑡</m:t>
                                </m:r>
                                <m:r>
                                  <a:rPr lang="en-US" b="0" smtClean="0">
                                    <a:latin typeface="Cambria Math" panose="02040503050406030204" pitchFamily="18" charset="0"/>
                                  </a:rPr>
                                  <m:t> (!)</m:t>
                                </m:r>
                              </m:oMath>
                            </m:oMathPara>
                          </a14:m>
                          <a:endParaRPr lang="en-US" dirty="0"/>
                        </a:p>
                      </a:txBody>
                      <a:tcPr/>
                    </a:tc>
                    <a:tc>
                      <a:txBody>
                        <a:bodyPr/>
                        <a:lstStyle/>
                        <a:p>
                          <a:pPr algn="ctr" rtl="1"/>
                          <a:r>
                            <a:rPr lang="fa-IR" dirty="0"/>
                            <a:t>3</a:t>
                          </a:r>
                          <a:endParaRPr lang="en-US" dirty="0"/>
                        </a:p>
                      </a:txBody>
                      <a:tcPr/>
                    </a:tc>
                    <a:extLst>
                      <a:ext uri="{0D108BD9-81ED-4DB2-BD59-A6C34878D82A}">
                        <a16:rowId xmlns:a16="http://schemas.microsoft.com/office/drawing/2014/main" val="1009673362"/>
                      </a:ext>
                    </a:extLst>
                  </a:tr>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b="0" smtClean="0">
                                    <a:latin typeface="Cambria Math" panose="02040503050406030204" pitchFamily="18" charset="0"/>
                                  </a:rPr>
                                  <m:t>, ÷, </m:t>
                                </m:r>
                                <m:r>
                                  <a:rPr lang="en-US" b="0" smtClean="0">
                                    <a:latin typeface="Cambria Math" panose="02040503050406030204" pitchFamily="18" charset="0"/>
                                  </a:rPr>
                                  <m:t>𝑚𝑜𝑑</m:t>
                                </m:r>
                                <m:r>
                                  <a:rPr lang="en-US" b="0" smtClean="0">
                                    <a:latin typeface="Cambria Math" panose="02040503050406030204" pitchFamily="18" charset="0"/>
                                  </a:rPr>
                                  <m:t>, </m:t>
                                </m:r>
                                <m:r>
                                  <a:rPr lang="en-US" b="0" smtClean="0">
                                    <a:latin typeface="Cambria Math" panose="02040503050406030204" pitchFamily="18" charset="0"/>
                                  </a:rPr>
                                  <m:t>𝐴𝑁𝐷</m:t>
                                </m:r>
                              </m:oMath>
                            </m:oMathPara>
                          </a14:m>
                          <a:endParaRPr lang="en-US" dirty="0"/>
                        </a:p>
                      </a:txBody>
                      <a:tcPr/>
                    </a:tc>
                    <a:tc>
                      <a:txBody>
                        <a:bodyPr/>
                        <a:lstStyle/>
                        <a:p>
                          <a:pPr algn="ctr" rtl="1"/>
                          <a:r>
                            <a:rPr lang="fa-IR" dirty="0"/>
                            <a:t>4</a:t>
                          </a:r>
                          <a:endParaRPr lang="en-US" dirty="0"/>
                        </a:p>
                      </a:txBody>
                      <a:tcPr/>
                    </a:tc>
                    <a:extLst>
                      <a:ext uri="{0D108BD9-81ED-4DB2-BD59-A6C34878D82A}">
                        <a16:rowId xmlns:a16="http://schemas.microsoft.com/office/drawing/2014/main" val="1542880936"/>
                      </a:ext>
                    </a:extLst>
                  </a:tr>
                  <a:tr h="37084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 −, </m:t>
                                </m:r>
                                <m:r>
                                  <a:rPr lang="en-US" b="0" smtClean="0">
                                    <a:latin typeface="Cambria Math" panose="02040503050406030204" pitchFamily="18" charset="0"/>
                                  </a:rPr>
                                  <m:t>𝑂𝑅</m:t>
                                </m:r>
                                <m:r>
                                  <a:rPr lang="en-US" b="0" smtClean="0">
                                    <a:latin typeface="Cambria Math" panose="02040503050406030204" pitchFamily="18" charset="0"/>
                                  </a:rPr>
                                  <m:t>, </m:t>
                                </m:r>
                                <m:r>
                                  <a:rPr lang="en-US" b="0" smtClean="0">
                                    <a:latin typeface="Cambria Math" panose="02040503050406030204" pitchFamily="18" charset="0"/>
                                  </a:rPr>
                                  <m:t>𝑋𝑂𝑅</m:t>
                                </m:r>
                              </m:oMath>
                            </m:oMathPara>
                          </a14:m>
                          <a:endParaRPr lang="en-US" dirty="0"/>
                        </a:p>
                      </a:txBody>
                      <a:tcPr/>
                    </a:tc>
                    <a:tc>
                      <a:txBody>
                        <a:bodyPr/>
                        <a:lstStyle/>
                        <a:p>
                          <a:pPr algn="ctr" rtl="1"/>
                          <a:r>
                            <a:rPr lang="fa-IR" dirty="0"/>
                            <a:t>5</a:t>
                          </a:r>
                          <a:endParaRPr lang="en-US" dirty="0"/>
                        </a:p>
                      </a:txBody>
                      <a:tcPr/>
                    </a:tc>
                    <a:extLst>
                      <a:ext uri="{0D108BD9-81ED-4DB2-BD59-A6C34878D82A}">
                        <a16:rowId xmlns:a16="http://schemas.microsoft.com/office/drawing/2014/main" val="3814848704"/>
                      </a:ext>
                    </a:extLst>
                  </a:tr>
                  <a:tr h="37084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&lt;, ≤,&lt;&gt;,≥,&gt;</m:t>
                                </m:r>
                              </m:oMath>
                            </m:oMathPara>
                          </a14:m>
                          <a:endParaRPr lang="en-US" dirty="0"/>
                        </a:p>
                      </a:txBody>
                      <a:tcPr/>
                    </a:tc>
                    <a:tc>
                      <a:txBody>
                        <a:bodyPr/>
                        <a:lstStyle/>
                        <a:p>
                          <a:pPr algn="ctr" rtl="1"/>
                          <a:r>
                            <a:rPr lang="fa-IR" dirty="0"/>
                            <a:t>6</a:t>
                          </a:r>
                          <a:endParaRPr lang="en-US" dirty="0"/>
                        </a:p>
                      </a:txBody>
                      <a:tcPr/>
                    </a:tc>
                    <a:extLst>
                      <a:ext uri="{0D108BD9-81ED-4DB2-BD59-A6C34878D82A}">
                        <a16:rowId xmlns:a16="http://schemas.microsoft.com/office/drawing/2014/main" val="2443477978"/>
                      </a:ext>
                    </a:extLst>
                  </a:tr>
                </a:tbl>
              </a:graphicData>
            </a:graphic>
          </p:graphicFrame>
        </mc:Choice>
        <mc:Fallback xmlns="">
          <p:graphicFrame>
            <p:nvGraphicFramePr>
              <p:cNvPr id="5" name="Table 4">
                <a:extLst>
                  <a:ext uri="{FF2B5EF4-FFF2-40B4-BE49-F238E27FC236}">
                    <a16:creationId xmlns:a16="http://schemas.microsoft.com/office/drawing/2014/main" id="{47C09270-D2B7-D60D-CEED-23AF9C9FAE2F}"/>
                  </a:ext>
                </a:extLst>
              </p:cNvPr>
              <p:cNvGraphicFramePr>
                <a:graphicFrameLocks noGrp="1"/>
              </p:cNvGraphicFramePr>
              <p:nvPr>
                <p:extLst>
                  <p:ext uri="{D42A27DB-BD31-4B8C-83A1-F6EECF244321}">
                    <p14:modId xmlns:p14="http://schemas.microsoft.com/office/powerpoint/2010/main" val="2820125757"/>
                  </p:ext>
                </p:extLst>
              </p:nvPr>
            </p:nvGraphicFramePr>
            <p:xfrm>
              <a:off x="1676400" y="2041187"/>
              <a:ext cx="5257801" cy="2590800"/>
            </p:xfrm>
            <a:graphic>
              <a:graphicData uri="http://schemas.openxmlformats.org/drawingml/2006/table">
                <a:tbl>
                  <a:tblPr firstRow="1" bandRow="1">
                    <a:tableStyleId>{74C1A8A3-306A-4EB7-A6B1-4F7E0EB9C5D6}</a:tableStyleId>
                  </a:tblPr>
                  <a:tblGrid>
                    <a:gridCol w="4419600">
                      <a:extLst>
                        <a:ext uri="{9D8B030D-6E8A-4147-A177-3AD203B41FA5}">
                          <a16:colId xmlns:a16="http://schemas.microsoft.com/office/drawing/2014/main" val="3016530077"/>
                        </a:ext>
                      </a:extLst>
                    </a:gridCol>
                    <a:gridCol w="838201">
                      <a:extLst>
                        <a:ext uri="{9D8B030D-6E8A-4147-A177-3AD203B41FA5}">
                          <a16:colId xmlns:a16="http://schemas.microsoft.com/office/drawing/2014/main" val="1942420211"/>
                        </a:ext>
                      </a:extLst>
                    </a:gridCol>
                  </a:tblGrid>
                  <a:tr h="365760">
                    <a:tc>
                      <a:txBody>
                        <a:bodyPr/>
                        <a:lstStyle/>
                        <a:p>
                          <a:endParaRPr lang="en-US" dirty="0"/>
                        </a:p>
                      </a:txBody>
                      <a:tcPr/>
                    </a:tc>
                    <a:tc>
                      <a:txBody>
                        <a:bodyPr/>
                        <a:lstStyle/>
                        <a:p>
                          <a:endParaRPr lang="en-US"/>
                        </a:p>
                      </a:txBody>
                      <a:tcPr/>
                    </a:tc>
                    <a:extLst>
                      <a:ext uri="{0D108BD9-81ED-4DB2-BD59-A6C34878D82A}">
                        <a16:rowId xmlns:a16="http://schemas.microsoft.com/office/drawing/2014/main" val="586489858"/>
                      </a:ext>
                    </a:extLst>
                  </a:tr>
                  <a:tr h="370840">
                    <a:tc>
                      <a:txBody>
                        <a:bodyPr/>
                        <a:lstStyle/>
                        <a:p>
                          <a:pPr algn="ctr" rtl="1"/>
                          <a:r>
                            <a:rPr lang="fa-IR" dirty="0"/>
                            <a:t>منفی؛ تفریق یکتایی</a:t>
                          </a:r>
                        </a:p>
                      </a:txBody>
                      <a:tcPr/>
                    </a:tc>
                    <a:tc>
                      <a:txBody>
                        <a:bodyPr/>
                        <a:lstStyle/>
                        <a:p>
                          <a:pPr algn="ctr" rtl="1"/>
                          <a:r>
                            <a:rPr lang="fa-IR" dirty="0"/>
                            <a:t>1</a:t>
                          </a:r>
                          <a:endParaRPr lang="en-US" dirty="0"/>
                        </a:p>
                      </a:txBody>
                      <a:tcPr/>
                    </a:tc>
                    <a:extLst>
                      <a:ext uri="{0D108BD9-81ED-4DB2-BD59-A6C34878D82A}">
                        <a16:rowId xmlns:a16="http://schemas.microsoft.com/office/drawing/2014/main" val="3001004551"/>
                      </a:ext>
                    </a:extLst>
                  </a:tr>
                  <a:tr h="370840">
                    <a:tc>
                      <a:txBody>
                        <a:bodyPr/>
                        <a:lstStyle/>
                        <a:p>
                          <a:endParaRPr lang="en-US"/>
                        </a:p>
                      </a:txBody>
                      <a:tcPr>
                        <a:blipFill>
                          <a:blip r:embed="rId2"/>
                          <a:stretch>
                            <a:fillRect t="-201639" r="-19310" b="-424590"/>
                          </a:stretch>
                        </a:blipFill>
                      </a:tcPr>
                    </a:tc>
                    <a:tc>
                      <a:txBody>
                        <a:bodyPr/>
                        <a:lstStyle/>
                        <a:p>
                          <a:pPr algn="ctr" rtl="1"/>
                          <a:r>
                            <a:rPr lang="fa-IR" dirty="0"/>
                            <a:t>2</a:t>
                          </a:r>
                          <a:endParaRPr lang="en-US" dirty="0"/>
                        </a:p>
                      </a:txBody>
                      <a:tcPr/>
                    </a:tc>
                    <a:extLst>
                      <a:ext uri="{0D108BD9-81ED-4DB2-BD59-A6C34878D82A}">
                        <a16:rowId xmlns:a16="http://schemas.microsoft.com/office/drawing/2014/main" val="963377794"/>
                      </a:ext>
                    </a:extLst>
                  </a:tr>
                  <a:tr h="370840">
                    <a:tc>
                      <a:txBody>
                        <a:bodyPr/>
                        <a:lstStyle/>
                        <a:p>
                          <a:endParaRPr lang="en-US"/>
                        </a:p>
                      </a:txBody>
                      <a:tcPr>
                        <a:blipFill>
                          <a:blip r:embed="rId2"/>
                          <a:stretch>
                            <a:fillRect t="-301639" r="-19310" b="-324590"/>
                          </a:stretch>
                        </a:blipFill>
                      </a:tcPr>
                    </a:tc>
                    <a:tc>
                      <a:txBody>
                        <a:bodyPr/>
                        <a:lstStyle/>
                        <a:p>
                          <a:pPr algn="ctr" rtl="1"/>
                          <a:r>
                            <a:rPr lang="fa-IR" dirty="0"/>
                            <a:t>3</a:t>
                          </a:r>
                          <a:endParaRPr lang="en-US" dirty="0"/>
                        </a:p>
                      </a:txBody>
                      <a:tcPr/>
                    </a:tc>
                    <a:extLst>
                      <a:ext uri="{0D108BD9-81ED-4DB2-BD59-A6C34878D82A}">
                        <a16:rowId xmlns:a16="http://schemas.microsoft.com/office/drawing/2014/main" val="1009673362"/>
                      </a:ext>
                    </a:extLst>
                  </a:tr>
                  <a:tr h="370840">
                    <a:tc>
                      <a:txBody>
                        <a:bodyPr/>
                        <a:lstStyle/>
                        <a:p>
                          <a:endParaRPr lang="en-US"/>
                        </a:p>
                      </a:txBody>
                      <a:tcPr>
                        <a:blipFill>
                          <a:blip r:embed="rId2"/>
                          <a:stretch>
                            <a:fillRect t="-401639" r="-19310" b="-224590"/>
                          </a:stretch>
                        </a:blipFill>
                      </a:tcPr>
                    </a:tc>
                    <a:tc>
                      <a:txBody>
                        <a:bodyPr/>
                        <a:lstStyle/>
                        <a:p>
                          <a:pPr algn="ctr" rtl="1"/>
                          <a:r>
                            <a:rPr lang="fa-IR" dirty="0"/>
                            <a:t>4</a:t>
                          </a:r>
                          <a:endParaRPr lang="en-US" dirty="0"/>
                        </a:p>
                      </a:txBody>
                      <a:tcPr/>
                    </a:tc>
                    <a:extLst>
                      <a:ext uri="{0D108BD9-81ED-4DB2-BD59-A6C34878D82A}">
                        <a16:rowId xmlns:a16="http://schemas.microsoft.com/office/drawing/2014/main" val="1542880936"/>
                      </a:ext>
                    </a:extLst>
                  </a:tr>
                  <a:tr h="370840">
                    <a:tc>
                      <a:txBody>
                        <a:bodyPr/>
                        <a:lstStyle/>
                        <a:p>
                          <a:endParaRPr lang="en-US"/>
                        </a:p>
                      </a:txBody>
                      <a:tcPr>
                        <a:blipFill>
                          <a:blip r:embed="rId2"/>
                          <a:stretch>
                            <a:fillRect t="-501639" r="-19310" b="-124590"/>
                          </a:stretch>
                        </a:blipFill>
                      </a:tcPr>
                    </a:tc>
                    <a:tc>
                      <a:txBody>
                        <a:bodyPr/>
                        <a:lstStyle/>
                        <a:p>
                          <a:pPr algn="ctr" rtl="1"/>
                          <a:r>
                            <a:rPr lang="fa-IR" dirty="0"/>
                            <a:t>5</a:t>
                          </a:r>
                          <a:endParaRPr lang="en-US" dirty="0"/>
                        </a:p>
                      </a:txBody>
                      <a:tcPr/>
                    </a:tc>
                    <a:extLst>
                      <a:ext uri="{0D108BD9-81ED-4DB2-BD59-A6C34878D82A}">
                        <a16:rowId xmlns:a16="http://schemas.microsoft.com/office/drawing/2014/main" val="3814848704"/>
                      </a:ext>
                    </a:extLst>
                  </a:tr>
                  <a:tr h="370840">
                    <a:tc>
                      <a:txBody>
                        <a:bodyPr/>
                        <a:lstStyle/>
                        <a:p>
                          <a:endParaRPr lang="en-US"/>
                        </a:p>
                      </a:txBody>
                      <a:tcPr>
                        <a:blipFill>
                          <a:blip r:embed="rId2"/>
                          <a:stretch>
                            <a:fillRect t="-601639" r="-19310" b="-24590"/>
                          </a:stretch>
                        </a:blipFill>
                      </a:tcPr>
                    </a:tc>
                    <a:tc>
                      <a:txBody>
                        <a:bodyPr/>
                        <a:lstStyle/>
                        <a:p>
                          <a:pPr algn="ctr" rtl="1"/>
                          <a:r>
                            <a:rPr lang="fa-IR" dirty="0"/>
                            <a:t>6</a:t>
                          </a:r>
                          <a:endParaRPr lang="en-US" dirty="0"/>
                        </a:p>
                      </a:txBody>
                      <a:tcPr/>
                    </a:tc>
                    <a:extLst>
                      <a:ext uri="{0D108BD9-81ED-4DB2-BD59-A6C34878D82A}">
                        <a16:rowId xmlns:a16="http://schemas.microsoft.com/office/drawing/2014/main" val="2443477978"/>
                      </a:ext>
                    </a:extLst>
                  </a:tr>
                </a:tbl>
              </a:graphicData>
            </a:graphic>
          </p:graphicFrame>
        </mc:Fallback>
      </mc:AlternateContent>
      <p:sp>
        <p:nvSpPr>
          <p:cNvPr id="6" name="Content Placeholder 2">
            <a:extLst>
              <a:ext uri="{FF2B5EF4-FFF2-40B4-BE49-F238E27FC236}">
                <a16:creationId xmlns:a16="http://schemas.microsoft.com/office/drawing/2014/main" id="{B9E79F70-C649-7244-6E1C-6D58C8BF0A8E}"/>
              </a:ext>
            </a:extLst>
          </p:cNvPr>
          <p:cNvSpPr txBox="1">
            <a:spLocks/>
          </p:cNvSpPr>
          <p:nvPr/>
        </p:nvSpPr>
        <p:spPr bwMode="auto">
          <a:xfrm>
            <a:off x="533400" y="4920574"/>
            <a:ext cx="7848600" cy="838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gn="r" rtl="1"/>
            <a:r>
              <a:rPr lang="fa-IR" kern="0" dirty="0"/>
              <a:t>نکته: بین عملگرهایی که اولویت مساوی دارند عملگری زودتر محاسبه میشوند که سمت چپ باشد.  حال با تبدیل عبارات با فرم های مختلفی به هم، می خواهیم درک صحیحی از نحو ارزیابی عبارات داشته باشیم.</a:t>
            </a:r>
          </a:p>
          <a:p>
            <a:pPr algn="r" rtl="1"/>
            <a:endParaRPr lang="en-US" b="1" kern="0" dirty="0"/>
          </a:p>
        </p:txBody>
      </p:sp>
    </p:spTree>
    <p:extLst>
      <p:ext uri="{BB962C8B-B14F-4D97-AF65-F5344CB8AC3E}">
        <p14:creationId xmlns:p14="http://schemas.microsoft.com/office/powerpoint/2010/main" val="250148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F928-C1B1-ED89-63A6-FA8B695FC3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692487-C01C-CAB1-9ADC-BCE5C1026D9B}"/>
              </a:ext>
            </a:extLst>
          </p:cNvPr>
          <p:cNvSpPr>
            <a:spLocks noGrp="1"/>
          </p:cNvSpPr>
          <p:nvPr>
            <p:ph idx="1"/>
          </p:nvPr>
        </p:nvSpPr>
        <p:spPr/>
        <p:txBody>
          <a:bodyPr/>
          <a:lstStyle/>
          <a:p>
            <a:pPr algn="r" rtl="1"/>
            <a:r>
              <a:rPr lang="fa-IR" b="1" dirty="0"/>
              <a:t>تبدیل عبارات </a:t>
            </a:r>
            <a:r>
              <a:rPr lang="en-US" b="1" dirty="0"/>
              <a:t>infix</a:t>
            </a:r>
            <a:r>
              <a:rPr lang="fa-IR" b="1" dirty="0"/>
              <a:t> به </a:t>
            </a:r>
            <a:r>
              <a:rPr lang="en-US" b="1" dirty="0"/>
              <a:t>postfix</a:t>
            </a:r>
            <a:r>
              <a:rPr lang="fa-IR" b="1" dirty="0"/>
              <a:t> و </a:t>
            </a:r>
            <a:r>
              <a:rPr lang="en-US" b="1" dirty="0"/>
              <a:t>prefix</a:t>
            </a:r>
            <a:r>
              <a:rPr lang="fa-IR" b="1" dirty="0"/>
              <a:t> بدون استفاده از پشته:</a:t>
            </a:r>
          </a:p>
          <a:p>
            <a:pPr algn="r" rtl="1"/>
            <a:r>
              <a:rPr lang="fa-IR" b="1" dirty="0"/>
              <a:t>روش استانداردی که بر روی کاغذ برای نوشتن عبارت ریاضی استفاده میکنیم، روش </a:t>
            </a:r>
            <a:r>
              <a:rPr lang="en-US" b="1" dirty="0"/>
              <a:t>infix</a:t>
            </a:r>
            <a:r>
              <a:rPr lang="fa-IR" b="1" dirty="0"/>
              <a:t> ( میانوندی) است ولی کامپایلرها عموما از روش بدون پرانتز </a:t>
            </a:r>
            <a:r>
              <a:rPr lang="en-US" b="1" dirty="0"/>
              <a:t>postfix</a:t>
            </a:r>
            <a:r>
              <a:rPr lang="fa-IR" b="1" dirty="0"/>
              <a:t> استفاده میکنند. روش دستی تبدیل عبارت </a:t>
            </a:r>
            <a:r>
              <a:rPr lang="en-US" b="1" dirty="0"/>
              <a:t>infix</a:t>
            </a:r>
            <a:r>
              <a:rPr lang="fa-IR" b="1" dirty="0"/>
              <a:t> به </a:t>
            </a:r>
            <a:r>
              <a:rPr lang="en-US" b="1" dirty="0"/>
              <a:t>postfix</a:t>
            </a:r>
            <a:r>
              <a:rPr lang="fa-IR" b="1" dirty="0"/>
              <a:t> به صورت زیر است:</a:t>
            </a:r>
          </a:p>
          <a:p>
            <a:pPr marL="342900" indent="-342900" algn="r" rtl="1">
              <a:buFont typeface="+mj-lt"/>
              <a:buAutoNum type="arabicPeriod"/>
            </a:pPr>
            <a:r>
              <a:rPr lang="fa-IR" b="1" dirty="0"/>
              <a:t>ابتدا عبارت را به طور کامل پرانتز گذاری میکنیم ( با توجه به اولویت عملگرها)</a:t>
            </a:r>
          </a:p>
          <a:p>
            <a:pPr marL="342900" indent="-342900" algn="r" rtl="1">
              <a:buFont typeface="+mj-lt"/>
              <a:buAutoNum type="arabicPeriod"/>
            </a:pPr>
            <a:r>
              <a:rPr lang="fa-IR" b="1" dirty="0"/>
              <a:t>هر عملگر را به سمت راست پرانتز بسته خودش، انتقال میدهیم.</a:t>
            </a:r>
          </a:p>
          <a:p>
            <a:pPr marL="342900" indent="-342900" algn="r" rtl="1">
              <a:buFont typeface="+mj-lt"/>
              <a:buAutoNum type="arabicPeriod"/>
            </a:pPr>
            <a:r>
              <a:rPr lang="fa-IR" b="1" dirty="0"/>
              <a:t>تمام پرانتزها را حذف میکنیم.</a:t>
            </a:r>
          </a:p>
          <a:p>
            <a:pPr algn="r" rtl="1"/>
            <a:r>
              <a:rPr lang="fa-IR" b="1" dirty="0"/>
              <a:t>نکته: روش دستی تبدیل عبارت </a:t>
            </a:r>
            <a:r>
              <a:rPr lang="en-US" b="1" dirty="0"/>
              <a:t>infix</a:t>
            </a:r>
            <a:r>
              <a:rPr lang="fa-IR" b="1" dirty="0"/>
              <a:t> به </a:t>
            </a:r>
            <a:r>
              <a:rPr lang="en-US" b="1" dirty="0"/>
              <a:t>prefix</a:t>
            </a:r>
            <a:r>
              <a:rPr lang="fa-IR" b="1" dirty="0"/>
              <a:t> نیز مانند فوق است فقط در مرحله دوم، هر عملگر را به سمت چپ پرانتز باز خودش منتقل میکنیم.</a:t>
            </a:r>
          </a:p>
          <a:p>
            <a:pPr marL="342900" indent="-342900" algn="r" rtl="1">
              <a:buFont typeface="+mj-lt"/>
              <a:buAutoNum type="arabicPeriod"/>
            </a:pPr>
            <a:endParaRPr lang="en-US" b="1" dirty="0"/>
          </a:p>
        </p:txBody>
      </p:sp>
      <p:sp>
        <p:nvSpPr>
          <p:cNvPr id="4" name="Slide Number Placeholder 3">
            <a:extLst>
              <a:ext uri="{FF2B5EF4-FFF2-40B4-BE49-F238E27FC236}">
                <a16:creationId xmlns:a16="http://schemas.microsoft.com/office/drawing/2014/main" id="{E0A9B480-6783-78C1-57B7-CFE21F1DF8F6}"/>
              </a:ext>
            </a:extLst>
          </p:cNvPr>
          <p:cNvSpPr>
            <a:spLocks noGrp="1"/>
          </p:cNvSpPr>
          <p:nvPr>
            <p:ph type="sldNum" sz="quarter" idx="10"/>
          </p:nvPr>
        </p:nvSpPr>
        <p:spPr/>
        <p:txBody>
          <a:bodyPr/>
          <a:lstStyle/>
          <a:p>
            <a:fld id="{BB936EA6-75EA-BC43-847D-098704264B3C}" type="slidenum">
              <a:rPr lang="en-US" smtClean="0"/>
              <a:pPr/>
              <a:t>26</a:t>
            </a:fld>
            <a:endParaRPr lang="en-US" sz="1400"/>
          </a:p>
        </p:txBody>
      </p:sp>
    </p:spTree>
    <p:extLst>
      <p:ext uri="{BB962C8B-B14F-4D97-AF65-F5344CB8AC3E}">
        <p14:creationId xmlns:p14="http://schemas.microsoft.com/office/powerpoint/2010/main" val="3546588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AC2D-1E7C-4CF6-3AC8-452A9F099341}"/>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F1DB3A-E863-9FA8-F1D3-279BB4375E47}"/>
                  </a:ext>
                </a:extLst>
              </p:cNvPr>
              <p:cNvSpPr>
                <a:spLocks noGrp="1"/>
              </p:cNvSpPr>
              <p:nvPr>
                <p:ph idx="1"/>
              </p:nvPr>
            </p:nvSpPr>
            <p:spPr/>
            <p:txBody>
              <a:bodyPr/>
              <a:lstStyle/>
              <a:p>
                <a:pPr algn="r" rtl="1"/>
                <a:r>
                  <a:rPr lang="fa-IR" dirty="0"/>
                  <a:t>مثال عبارت میانوندی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fa-IR" dirty="0"/>
                  <a:t> را به صورت </a:t>
                </a:r>
                <a:r>
                  <a:rPr lang="en-US" dirty="0"/>
                  <a:t>postfix</a:t>
                </a:r>
                <a:r>
                  <a:rPr lang="fa-IR" dirty="0"/>
                  <a:t> بنویسید:</a:t>
                </a:r>
              </a:p>
              <a:p>
                <a:pPr algn="r" rtl="1"/>
                <a:endParaRPr lang="fa-IR" dirty="0"/>
              </a:p>
              <a:p>
                <a:pPr algn="l"/>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𝑎</m:t>
                      </m:r>
                      <m:r>
                        <a:rPr lang="en-US" sz="3600" b="0" i="1" smtClean="0">
                          <a:latin typeface="Cambria Math" panose="02040503050406030204" pitchFamily="18" charset="0"/>
                        </a:rPr>
                        <m:t>/</m:t>
                      </m:r>
                      <m:r>
                        <a:rPr lang="en-US" sz="3600" b="0" i="1" smtClean="0">
                          <a:latin typeface="Cambria Math" panose="02040503050406030204" pitchFamily="18" charset="0"/>
                        </a:rPr>
                        <m:t>𝑏</m:t>
                      </m:r>
                      <m:r>
                        <a:rPr lang="en-US" sz="3600" b="0" i="1" smtClean="0">
                          <a:latin typeface="Cambria Math" panose="02040503050406030204" pitchFamily="18" charset="0"/>
                        </a:rPr>
                        <m:t>−</m:t>
                      </m:r>
                      <m:r>
                        <a:rPr lang="en-US" sz="3600" b="0" i="1" smtClean="0">
                          <a:latin typeface="Cambria Math" panose="02040503050406030204" pitchFamily="18" charset="0"/>
                        </a:rPr>
                        <m:t>𝑐</m:t>
                      </m:r>
                      <m:r>
                        <a:rPr lang="en-US" sz="3600" b="0" i="1" smtClean="0">
                          <a:latin typeface="Cambria Math" panose="02040503050406030204" pitchFamily="18" charset="0"/>
                        </a:rPr>
                        <m:t>+</m:t>
                      </m:r>
                      <m:r>
                        <a:rPr lang="en-US" sz="3600" b="0" i="1" smtClean="0">
                          <a:latin typeface="Cambria Math" panose="02040503050406030204" pitchFamily="18" charset="0"/>
                        </a:rPr>
                        <m:t>𝑑</m:t>
                      </m:r>
                      <m:r>
                        <a:rPr lang="en-US" sz="3600" b="0" i="1" smtClean="0">
                          <a:latin typeface="Cambria Math" panose="02040503050406030204" pitchFamily="18" charset="0"/>
                        </a:rPr>
                        <m:t>∗</m:t>
                      </m:r>
                      <m:r>
                        <a:rPr lang="en-US" sz="3600" b="0" i="1" smtClean="0">
                          <a:latin typeface="Cambria Math" panose="02040503050406030204" pitchFamily="18" charset="0"/>
                        </a:rPr>
                        <m:t>𝑒</m:t>
                      </m:r>
                      <m:r>
                        <a:rPr lang="en-US" sz="3600" b="0" i="1" smtClean="0">
                          <a:latin typeface="Cambria Math" panose="02040503050406030204" pitchFamily="18" charset="0"/>
                        </a:rPr>
                        <m:t>−</m:t>
                      </m:r>
                      <m:r>
                        <a:rPr lang="en-US" sz="3600" b="0" i="1" smtClean="0">
                          <a:latin typeface="Cambria Math" panose="02040503050406030204" pitchFamily="18" charset="0"/>
                        </a:rPr>
                        <m:t>𝑎</m:t>
                      </m:r>
                      <m:r>
                        <a:rPr lang="en-US" sz="3600" b="0" i="1" smtClean="0">
                          <a:latin typeface="Cambria Math" panose="02040503050406030204" pitchFamily="18" charset="0"/>
                        </a:rPr>
                        <m:t>∗</m:t>
                      </m:r>
                      <m:r>
                        <a:rPr lang="en-US" sz="3600" b="0" i="1" smtClean="0">
                          <a:latin typeface="Cambria Math" panose="02040503050406030204" pitchFamily="18" charset="0"/>
                        </a:rPr>
                        <m:t>𝑐</m:t>
                      </m:r>
                    </m:oMath>
                  </m:oMathPara>
                </a14:m>
                <a:endParaRPr lang="en-US" sz="3600" dirty="0"/>
              </a:p>
            </p:txBody>
          </p:sp>
        </mc:Choice>
        <mc:Fallback xmlns="">
          <p:sp>
            <p:nvSpPr>
              <p:cNvPr id="3" name="Content Placeholder 2">
                <a:extLst>
                  <a:ext uri="{FF2B5EF4-FFF2-40B4-BE49-F238E27FC236}">
                    <a16:creationId xmlns:a16="http://schemas.microsoft.com/office/drawing/2014/main" id="{2FF1DB3A-E863-9FA8-F1D3-279BB4375E47}"/>
                  </a:ext>
                </a:extLst>
              </p:cNvPr>
              <p:cNvSpPr>
                <a:spLocks noGrp="1" noRot="1" noChangeAspect="1" noMove="1" noResize="1" noEditPoints="1" noAdjustHandles="1" noChangeArrowheads="1" noChangeShapeType="1" noTextEdit="1"/>
              </p:cNvSpPr>
              <p:nvPr>
                <p:ph idx="1"/>
              </p:nvPr>
            </p:nvSpPr>
            <p:spPr>
              <a:blipFill>
                <a:blip r:embed="rId3"/>
                <a:stretch>
                  <a:fillRect r="-6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26E90F-E3F6-57E0-AC8C-DB087E5C48F7}"/>
              </a:ext>
            </a:extLst>
          </p:cNvPr>
          <p:cNvSpPr>
            <a:spLocks noGrp="1"/>
          </p:cNvSpPr>
          <p:nvPr>
            <p:ph type="sldNum" sz="quarter" idx="10"/>
          </p:nvPr>
        </p:nvSpPr>
        <p:spPr/>
        <p:txBody>
          <a:bodyPr/>
          <a:lstStyle/>
          <a:p>
            <a:fld id="{BB936EA6-75EA-BC43-847D-098704264B3C}" type="slidenum">
              <a:rPr lang="en-US" smtClean="0"/>
              <a:pPr/>
              <a:t>27</a:t>
            </a:fld>
            <a:endParaRPr lang="en-US" sz="1400"/>
          </a:p>
        </p:txBody>
      </p:sp>
      <p:pic>
        <p:nvPicPr>
          <p:cNvPr id="6" name="Picture 5">
            <a:extLst>
              <a:ext uri="{FF2B5EF4-FFF2-40B4-BE49-F238E27FC236}">
                <a16:creationId xmlns:a16="http://schemas.microsoft.com/office/drawing/2014/main" id="{0ABBAD26-5690-B3AC-1FB5-E0A54064FB1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0" y="2438400"/>
            <a:ext cx="9144000" cy="2809551"/>
          </a:xfrm>
          <a:prstGeom prst="rect">
            <a:avLst/>
          </a:prstGeom>
        </p:spPr>
      </p:pic>
    </p:spTree>
    <p:extLst>
      <p:ext uri="{BB962C8B-B14F-4D97-AF65-F5344CB8AC3E}">
        <p14:creationId xmlns:p14="http://schemas.microsoft.com/office/powerpoint/2010/main" val="3201982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686D-8197-FD68-E718-AA1B624F6DBE}"/>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550990-F298-D19D-7E72-67C091A5897E}"/>
                  </a:ext>
                </a:extLst>
              </p:cNvPr>
              <p:cNvSpPr>
                <a:spLocks noGrp="1"/>
              </p:cNvSpPr>
              <p:nvPr>
                <p:ph idx="1"/>
              </p:nvPr>
            </p:nvSpPr>
            <p:spPr/>
            <p:txBody>
              <a:bodyPr/>
              <a:lstStyle/>
              <a:p>
                <a:pPr algn="r" rtl="1"/>
                <a:r>
                  <a:rPr lang="fa-IR" dirty="0"/>
                  <a:t>مثال عبارت میانوندی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fa-IR" dirty="0"/>
                  <a:t> را به صورت </a:t>
                </a:r>
                <a:r>
                  <a:rPr lang="en-US" dirty="0"/>
                  <a:t>prefix</a:t>
                </a:r>
                <a:r>
                  <a:rPr lang="fa-IR" dirty="0"/>
                  <a:t> بنویسید:</a:t>
                </a:r>
              </a:p>
            </p:txBody>
          </p:sp>
        </mc:Choice>
        <mc:Fallback xmlns="">
          <p:sp>
            <p:nvSpPr>
              <p:cNvPr id="3" name="Content Placeholder 2">
                <a:extLst>
                  <a:ext uri="{FF2B5EF4-FFF2-40B4-BE49-F238E27FC236}">
                    <a16:creationId xmlns:a16="http://schemas.microsoft.com/office/drawing/2014/main" id="{2B550990-F298-D19D-7E72-67C091A5897E}"/>
                  </a:ext>
                </a:extLst>
              </p:cNvPr>
              <p:cNvSpPr>
                <a:spLocks noGrp="1" noRot="1" noChangeAspect="1" noMove="1" noResize="1" noEditPoints="1" noAdjustHandles="1" noChangeArrowheads="1" noChangeShapeType="1" noTextEdit="1"/>
              </p:cNvSpPr>
              <p:nvPr>
                <p:ph idx="1"/>
              </p:nvPr>
            </p:nvSpPr>
            <p:spPr>
              <a:blipFill>
                <a:blip r:embed="rId2"/>
                <a:stretch>
                  <a:fillRect r="-6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B14799F-D6A4-A9AA-66E1-278FB9A68F10}"/>
              </a:ext>
            </a:extLst>
          </p:cNvPr>
          <p:cNvSpPr>
            <a:spLocks noGrp="1"/>
          </p:cNvSpPr>
          <p:nvPr>
            <p:ph type="sldNum" sz="quarter" idx="10"/>
          </p:nvPr>
        </p:nvSpPr>
        <p:spPr/>
        <p:txBody>
          <a:bodyPr/>
          <a:lstStyle/>
          <a:p>
            <a:fld id="{BB936EA6-75EA-BC43-847D-098704264B3C}" type="slidenum">
              <a:rPr lang="en-US" smtClean="0"/>
              <a:pPr/>
              <a:t>28</a:t>
            </a:fld>
            <a:endParaRPr lang="en-US" sz="1400"/>
          </a:p>
        </p:txBody>
      </p:sp>
      <p:pic>
        <p:nvPicPr>
          <p:cNvPr id="6" name="Picture 5">
            <a:extLst>
              <a:ext uri="{FF2B5EF4-FFF2-40B4-BE49-F238E27FC236}">
                <a16:creationId xmlns:a16="http://schemas.microsoft.com/office/drawing/2014/main" id="{EDF1772D-4E10-310A-BC55-EB7B4FABB5F9}"/>
              </a:ext>
            </a:extLst>
          </p:cNvPr>
          <p:cNvPicPr>
            <a:picLocks noChangeAspect="1"/>
          </p:cNvPicPr>
          <p:nvPr/>
        </p:nvPicPr>
        <p:blipFill>
          <a:blip r:embed="rId3"/>
          <a:stretch>
            <a:fillRect/>
          </a:stretch>
        </p:blipFill>
        <p:spPr>
          <a:xfrm>
            <a:off x="37289" y="1512238"/>
            <a:ext cx="9144000" cy="4856136"/>
          </a:xfrm>
          <a:prstGeom prst="rect">
            <a:avLst/>
          </a:prstGeom>
        </p:spPr>
      </p:pic>
    </p:spTree>
    <p:extLst>
      <p:ext uri="{BB962C8B-B14F-4D97-AF65-F5344CB8AC3E}">
        <p14:creationId xmlns:p14="http://schemas.microsoft.com/office/powerpoint/2010/main" val="1520079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50A0-5D78-96A6-1519-559932D9EF9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AFC3BACD-6C7F-CE43-72AC-47559856D9A5}"/>
              </a:ext>
            </a:extLst>
          </p:cNvPr>
          <p:cNvSpPr>
            <a:spLocks noGrp="1"/>
          </p:cNvSpPr>
          <p:nvPr>
            <p:ph type="sldNum" sz="quarter" idx="10"/>
          </p:nvPr>
        </p:nvSpPr>
        <p:spPr/>
        <p:txBody>
          <a:bodyPr/>
          <a:lstStyle/>
          <a:p>
            <a:fld id="{BB936EA6-75EA-BC43-847D-098704264B3C}" type="slidenum">
              <a:rPr lang="en-US" smtClean="0"/>
              <a:pPr/>
              <a:t>29</a:t>
            </a:fld>
            <a:endParaRPr lang="en-US" sz="1400"/>
          </a:p>
        </p:txBody>
      </p:sp>
      <p:pic>
        <p:nvPicPr>
          <p:cNvPr id="10" name="Content Placeholder 9">
            <a:extLst>
              <a:ext uri="{FF2B5EF4-FFF2-40B4-BE49-F238E27FC236}">
                <a16:creationId xmlns:a16="http://schemas.microsoft.com/office/drawing/2014/main" id="{E9133640-0970-0136-DB26-DBECE4AEC1E2}"/>
              </a:ext>
            </a:extLst>
          </p:cNvPr>
          <p:cNvPicPr>
            <a:picLocks noGrp="1" noChangeAspect="1"/>
          </p:cNvPicPr>
          <p:nvPr>
            <p:ph idx="1"/>
          </p:nvPr>
        </p:nvPicPr>
        <p:blipFill>
          <a:blip r:embed="rId2"/>
          <a:srcRect l="819" t="259" r="4099" b="68830"/>
          <a:stretch/>
        </p:blipFill>
        <p:spPr>
          <a:xfrm>
            <a:off x="149023" y="1707441"/>
            <a:ext cx="8839200" cy="2795933"/>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DE4AA1-DC3B-C4BE-A503-E74F4186E1AA}"/>
                  </a:ext>
                </a:extLst>
              </p:cNvPr>
              <p:cNvSpPr txBox="1"/>
              <p:nvPr/>
            </p:nvSpPr>
            <p:spPr>
              <a:xfrm>
                <a:off x="1143000" y="1145551"/>
                <a:ext cx="13972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𝐴𝐵𝐶𝐷𝐸</m:t>
                      </m:r>
                      <m:r>
                        <a:rPr lang="en-US" i="1" dirty="0"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71DE4AA1-DC3B-C4BE-A503-E74F4186E1AA}"/>
                  </a:ext>
                </a:extLst>
              </p:cNvPr>
              <p:cNvSpPr txBox="1">
                <a:spLocks noRot="1" noChangeAspect="1" noMove="1" noResize="1" noEditPoints="1" noAdjustHandles="1" noChangeArrowheads="1" noChangeShapeType="1" noTextEdit="1"/>
              </p:cNvSpPr>
              <p:nvPr/>
            </p:nvSpPr>
            <p:spPr>
              <a:xfrm>
                <a:off x="1143000" y="1145551"/>
                <a:ext cx="1397242" cy="276999"/>
              </a:xfrm>
              <a:prstGeom prst="rect">
                <a:avLst/>
              </a:prstGeom>
              <a:blipFill>
                <a:blip r:embed="rId3"/>
                <a:stretch>
                  <a:fillRect l="-3057"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4D2347-73A3-8878-5336-3CD5C35C1E5B}"/>
                  </a:ext>
                </a:extLst>
              </p:cNvPr>
              <p:cNvSpPr txBox="1"/>
              <p:nvPr/>
            </p:nvSpPr>
            <p:spPr>
              <a:xfrm>
                <a:off x="4568623" y="822385"/>
                <a:ext cx="4210513" cy="646331"/>
              </a:xfrm>
              <a:prstGeom prst="rect">
                <a:avLst/>
              </a:prstGeom>
              <a:noFill/>
            </p:spPr>
            <p:txBody>
              <a:bodyPr wrap="none" rtlCol="0">
                <a:spAutoFit/>
              </a:bodyPr>
              <a:lstStyle/>
              <a:p>
                <a:pPr algn="r" rtl="1"/>
                <a:r>
                  <a:rPr lang="fa-IR" dirty="0"/>
                  <a:t>1- معادل پسوندی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fa-IR" dirty="0"/>
                  <a:t> کدام است؟</a:t>
                </a:r>
                <a:endParaRPr lang="en-US" dirty="0"/>
              </a:p>
              <a:p>
                <a:pPr algn="r" rtl="1"/>
                <a:r>
                  <a:rPr lang="fa-IR" dirty="0"/>
                  <a:t> </a:t>
                </a:r>
                <a:endParaRPr lang="en-US" dirty="0"/>
              </a:p>
            </p:txBody>
          </p:sp>
        </mc:Choice>
        <mc:Fallback xmlns="">
          <p:sp>
            <p:nvSpPr>
              <p:cNvPr id="12" name="TextBox 11">
                <a:extLst>
                  <a:ext uri="{FF2B5EF4-FFF2-40B4-BE49-F238E27FC236}">
                    <a16:creationId xmlns:a16="http://schemas.microsoft.com/office/drawing/2014/main" id="{8E4D2347-73A3-8878-5336-3CD5C35C1E5B}"/>
                  </a:ext>
                </a:extLst>
              </p:cNvPr>
              <p:cNvSpPr txBox="1">
                <a:spLocks noRot="1" noChangeAspect="1" noMove="1" noResize="1" noEditPoints="1" noAdjustHandles="1" noChangeArrowheads="1" noChangeShapeType="1" noTextEdit="1"/>
              </p:cNvSpPr>
              <p:nvPr/>
            </p:nvSpPr>
            <p:spPr>
              <a:xfrm>
                <a:off x="4568623" y="822385"/>
                <a:ext cx="4210513" cy="646331"/>
              </a:xfrm>
              <a:prstGeom prst="rect">
                <a:avLst/>
              </a:prstGeom>
              <a:blipFill>
                <a:blip r:embed="rId4"/>
                <a:stretch>
                  <a:fillRect l="-434" t="-5660" r="-1447" b="-14151"/>
                </a:stretch>
              </a:blipFill>
            </p:spPr>
            <p:txBody>
              <a:bodyPr/>
              <a:lstStyle/>
              <a:p>
                <a:r>
                  <a:rPr lang="en-US">
                    <a:noFill/>
                  </a:rPr>
                  <a:t> </a:t>
                </a:r>
              </a:p>
            </p:txBody>
          </p:sp>
        </mc:Fallback>
      </mc:AlternateContent>
    </p:spTree>
    <p:extLst>
      <p:ext uri="{BB962C8B-B14F-4D97-AF65-F5344CB8AC3E}">
        <p14:creationId xmlns:p14="http://schemas.microsoft.com/office/powerpoint/2010/main" val="1130637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7BEE-29A1-FD99-E7DB-B06AC36D33B2}"/>
              </a:ext>
            </a:extLst>
          </p:cNvPr>
          <p:cNvSpPr>
            <a:spLocks noGrp="1"/>
          </p:cNvSpPr>
          <p:nvPr>
            <p:ph type="title"/>
          </p:nvPr>
        </p:nvSpPr>
        <p:spPr/>
        <p:txBody>
          <a:bodyPr/>
          <a:lstStyle/>
          <a:p>
            <a:r>
              <a:rPr lang="fa-IR" dirty="0"/>
              <a:t>مقدمه</a:t>
            </a:r>
            <a:endParaRPr lang="en-US" dirty="0"/>
          </a:p>
        </p:txBody>
      </p:sp>
      <p:sp>
        <p:nvSpPr>
          <p:cNvPr id="3" name="Content Placeholder 2">
            <a:extLst>
              <a:ext uri="{FF2B5EF4-FFF2-40B4-BE49-F238E27FC236}">
                <a16:creationId xmlns:a16="http://schemas.microsoft.com/office/drawing/2014/main" id="{A2403724-26F4-9E9C-95A3-0AA3ADB6DA7C}"/>
              </a:ext>
            </a:extLst>
          </p:cNvPr>
          <p:cNvSpPr>
            <a:spLocks noGrp="1"/>
          </p:cNvSpPr>
          <p:nvPr>
            <p:ph idx="1"/>
          </p:nvPr>
        </p:nvSpPr>
        <p:spPr>
          <a:xfrm>
            <a:off x="241570" y="685800"/>
            <a:ext cx="8216630" cy="5638800"/>
          </a:xfrm>
        </p:spPr>
        <p:txBody>
          <a:bodyPr/>
          <a:lstStyle/>
          <a:p>
            <a:pPr algn="just" rtl="1"/>
            <a:r>
              <a:rPr lang="fa-IR" sz="1400" dirty="0"/>
              <a:t>در فصل قبل که آرایه ها مورد بررسی قرار گرفت، اجازه میدادند که عناصر را در هر مکانی از آرایه ( ابتدای آرایه، انتهای آرایه، وسط آرایه) حذف یا اضافه کنیم.</a:t>
            </a:r>
          </a:p>
          <a:p>
            <a:pPr algn="just" rtl="1"/>
            <a:r>
              <a:rPr lang="fa-IR" sz="1400" dirty="0"/>
              <a:t>در علم کامپیوتر اغلب وضعیت های پیش می آید که می خواهیم در عمل حذف یا اضافه عناصر ، محدودیت هایی ایجاد کنیم. به طوری که این عملیات تنها در ابتدا یا در انتهای لیست عناصر انجام شود و نه در هر مکانی از آن. </a:t>
            </a:r>
          </a:p>
          <a:p>
            <a:pPr algn="just" rtl="1"/>
            <a:r>
              <a:rPr lang="fa-IR" sz="1400" dirty="0"/>
              <a:t>بدین منظور، پشته مطرح گردید. این ساختار داده ای میتواند در بسیاری از مسائل به کار برده شود.</a:t>
            </a:r>
            <a:endParaRPr lang="en-US" sz="1400" dirty="0"/>
          </a:p>
        </p:txBody>
      </p:sp>
      <p:sp>
        <p:nvSpPr>
          <p:cNvPr id="4" name="Slide Number Placeholder 3">
            <a:extLst>
              <a:ext uri="{FF2B5EF4-FFF2-40B4-BE49-F238E27FC236}">
                <a16:creationId xmlns:a16="http://schemas.microsoft.com/office/drawing/2014/main" id="{52E18BA5-130C-1FB0-3578-0B96CC496928}"/>
              </a:ext>
            </a:extLst>
          </p:cNvPr>
          <p:cNvSpPr>
            <a:spLocks noGrp="1"/>
          </p:cNvSpPr>
          <p:nvPr>
            <p:ph type="sldNum" sz="quarter" idx="10"/>
          </p:nvPr>
        </p:nvSpPr>
        <p:spPr/>
        <p:txBody>
          <a:bodyPr/>
          <a:lstStyle/>
          <a:p>
            <a:fld id="{BB936EA6-75EA-BC43-847D-098704264B3C}" type="slidenum">
              <a:rPr lang="en-US" smtClean="0"/>
              <a:pPr/>
              <a:t>3</a:t>
            </a:fld>
            <a:endParaRPr lang="en-US" sz="1400"/>
          </a:p>
        </p:txBody>
      </p:sp>
      <p:pic>
        <p:nvPicPr>
          <p:cNvPr id="6" name="Picture 5">
            <a:extLst>
              <a:ext uri="{FF2B5EF4-FFF2-40B4-BE49-F238E27FC236}">
                <a16:creationId xmlns:a16="http://schemas.microsoft.com/office/drawing/2014/main" id="{718C362E-2F72-FDBD-5695-DE65BE0F0EC2}"/>
              </a:ext>
            </a:extLst>
          </p:cNvPr>
          <p:cNvPicPr>
            <a:picLocks noChangeAspect="1"/>
          </p:cNvPicPr>
          <p:nvPr/>
        </p:nvPicPr>
        <p:blipFill>
          <a:blip r:embed="rId2"/>
          <a:stretch>
            <a:fillRect/>
          </a:stretch>
        </p:blipFill>
        <p:spPr>
          <a:xfrm>
            <a:off x="214009" y="2309914"/>
            <a:ext cx="7962900" cy="4095750"/>
          </a:xfrm>
          <a:prstGeom prst="rect">
            <a:avLst/>
          </a:prstGeom>
        </p:spPr>
      </p:pic>
    </p:spTree>
    <p:extLst>
      <p:ext uri="{BB962C8B-B14F-4D97-AF65-F5344CB8AC3E}">
        <p14:creationId xmlns:p14="http://schemas.microsoft.com/office/powerpoint/2010/main" val="4125285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272A-8939-F806-EDDA-4F3EB82D3C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DC24F9-AD57-A681-2FD3-38E95E7C68D6}"/>
              </a:ext>
            </a:extLst>
          </p:cNvPr>
          <p:cNvSpPr>
            <a:spLocks noGrp="1"/>
          </p:cNvSpPr>
          <p:nvPr>
            <p:ph idx="1"/>
          </p:nvPr>
        </p:nvSpPr>
        <p:spPr>
          <a:xfrm>
            <a:off x="0" y="0"/>
            <a:ext cx="8991600" cy="6781800"/>
          </a:xfrm>
        </p:spPr>
        <p:txBody>
          <a:bodyPr/>
          <a:lstStyle/>
          <a:p>
            <a:r>
              <a:rPr lang="en-US" sz="1100" b="1" dirty="0">
                <a:latin typeface="Adobe Arabic" panose="02040503050201020203" pitchFamily="18" charset="-78"/>
                <a:cs typeface="Adobe Arabic" panose="02040503050201020203" pitchFamily="18" charset="-78"/>
              </a:rPr>
              <a:t>Procedure </a:t>
            </a:r>
            <a:r>
              <a:rPr lang="en-US" sz="1100" b="1" dirty="0" err="1">
                <a:latin typeface="Adobe Arabic" panose="02040503050201020203" pitchFamily="18" charset="-78"/>
                <a:cs typeface="Adobe Arabic" panose="02040503050201020203" pitchFamily="18" charset="-78"/>
              </a:rPr>
              <a:t>ConvertInfixToPostfix</a:t>
            </a:r>
            <a:r>
              <a:rPr lang="en-US" sz="1100" b="1" dirty="0">
                <a:latin typeface="Adobe Arabic" panose="02040503050201020203" pitchFamily="18" charset="-78"/>
                <a:cs typeface="Adobe Arabic" panose="02040503050201020203" pitchFamily="18" charset="-78"/>
              </a:rPr>
              <a:t>(expression):</a:t>
            </a:r>
          </a:p>
          <a:p>
            <a:r>
              <a:rPr lang="en-US" sz="1100" b="1" dirty="0">
                <a:latin typeface="Adobe Arabic" panose="02040503050201020203" pitchFamily="18" charset="-78"/>
                <a:cs typeface="Adobe Arabic" panose="02040503050201020203" pitchFamily="18" charset="-78"/>
              </a:rPr>
              <a:t>    Create an empty stack for operators</a:t>
            </a:r>
          </a:p>
          <a:p>
            <a:r>
              <a:rPr lang="en-US" sz="1100" b="1" dirty="0">
                <a:latin typeface="Adobe Arabic" panose="02040503050201020203" pitchFamily="18" charset="-78"/>
                <a:cs typeface="Adobe Arabic" panose="02040503050201020203" pitchFamily="18" charset="-78"/>
              </a:rPr>
              <a:t>    Create an empty list for the result (postfix expression)</a:t>
            </a:r>
          </a:p>
          <a:p>
            <a:r>
              <a:rPr lang="en-US" sz="1100" b="1" dirty="0">
                <a:latin typeface="Adobe Arabic" panose="02040503050201020203" pitchFamily="18" charset="-78"/>
                <a:cs typeface="Adobe Arabic" panose="02040503050201020203" pitchFamily="18" charset="-78"/>
              </a:rPr>
              <a:t>    </a:t>
            </a:r>
          </a:p>
          <a:p>
            <a:r>
              <a:rPr lang="en-US" sz="1100" b="1" dirty="0">
                <a:latin typeface="Adobe Arabic" panose="02040503050201020203" pitchFamily="18" charset="-78"/>
                <a:cs typeface="Adobe Arabic" panose="02040503050201020203" pitchFamily="18" charset="-78"/>
              </a:rPr>
              <a:t>    For each character in expression:</a:t>
            </a:r>
          </a:p>
          <a:p>
            <a:r>
              <a:rPr lang="en-US" sz="1100" b="1" dirty="0">
                <a:latin typeface="Adobe Arabic" panose="02040503050201020203" pitchFamily="18" charset="-78"/>
                <a:cs typeface="Adobe Arabic" panose="02040503050201020203" pitchFamily="18" charset="-78"/>
              </a:rPr>
              <a:t>        If the character is an operand (number or letter):</a:t>
            </a:r>
          </a:p>
          <a:p>
            <a:r>
              <a:rPr lang="en-US" sz="1100" b="1" dirty="0">
                <a:latin typeface="Adobe Arabic" panose="02040503050201020203" pitchFamily="18" charset="-78"/>
                <a:cs typeface="Adobe Arabic" panose="02040503050201020203" pitchFamily="18" charset="-78"/>
              </a:rPr>
              <a:t>            Add it to the postfix list</a:t>
            </a:r>
          </a:p>
          <a:p>
            <a:r>
              <a:rPr lang="en-US" sz="1100" b="1" dirty="0">
                <a:latin typeface="Adobe Arabic" panose="02040503050201020203" pitchFamily="18" charset="-78"/>
                <a:cs typeface="Adobe Arabic" panose="02040503050201020203" pitchFamily="18" charset="-78"/>
              </a:rPr>
              <a:t>        Else if the character is '(':</a:t>
            </a:r>
          </a:p>
          <a:p>
            <a:r>
              <a:rPr lang="en-US" sz="1100" b="1" dirty="0">
                <a:latin typeface="Adobe Arabic" panose="02040503050201020203" pitchFamily="18" charset="-78"/>
                <a:cs typeface="Adobe Arabic" panose="02040503050201020203" pitchFamily="18" charset="-78"/>
              </a:rPr>
              <a:t>            Push it onto the stack</a:t>
            </a:r>
          </a:p>
          <a:p>
            <a:r>
              <a:rPr lang="en-US" sz="1100" b="1" dirty="0">
                <a:latin typeface="Adobe Arabic" panose="02040503050201020203" pitchFamily="18" charset="-78"/>
                <a:cs typeface="Adobe Arabic" panose="02040503050201020203" pitchFamily="18" charset="-78"/>
              </a:rPr>
              <a:t>        Else if the character is ')':</a:t>
            </a:r>
          </a:p>
          <a:p>
            <a:r>
              <a:rPr lang="en-US" sz="1100" b="1" dirty="0">
                <a:latin typeface="Adobe Arabic" panose="02040503050201020203" pitchFamily="18" charset="-78"/>
                <a:cs typeface="Adobe Arabic" panose="02040503050201020203" pitchFamily="18" charset="-78"/>
              </a:rPr>
              <a:t>            While the stack is not empty and top of the stack is not '(':</a:t>
            </a:r>
          </a:p>
          <a:p>
            <a:r>
              <a:rPr lang="en-US" sz="1100" b="1" dirty="0">
                <a:latin typeface="Adobe Arabic" panose="02040503050201020203" pitchFamily="18" charset="-78"/>
                <a:cs typeface="Adobe Arabic" panose="02040503050201020203" pitchFamily="18" charset="-78"/>
              </a:rPr>
              <a:t>                Pop from the stack and append to the postfix list</a:t>
            </a:r>
          </a:p>
          <a:p>
            <a:r>
              <a:rPr lang="en-US" sz="1100" b="1" dirty="0">
                <a:latin typeface="Adobe Arabic" panose="02040503050201020203" pitchFamily="18" charset="-78"/>
                <a:cs typeface="Adobe Arabic" panose="02040503050201020203" pitchFamily="18" charset="-78"/>
              </a:rPr>
              <a:t>            Pop '(' from the stack (but don't add to the postfix list)</a:t>
            </a:r>
          </a:p>
          <a:p>
            <a:r>
              <a:rPr lang="en-US" sz="1100" b="1" dirty="0">
                <a:latin typeface="Adobe Arabic" panose="02040503050201020203" pitchFamily="18" charset="-78"/>
                <a:cs typeface="Adobe Arabic" panose="02040503050201020203" pitchFamily="18" charset="-78"/>
              </a:rPr>
              <a:t>        Else if the character is an operator (like +, -, *, /):</a:t>
            </a:r>
          </a:p>
          <a:p>
            <a:r>
              <a:rPr lang="en-US" sz="1100" b="1" dirty="0">
                <a:latin typeface="Adobe Arabic" panose="02040503050201020203" pitchFamily="18" charset="-78"/>
                <a:cs typeface="Adobe Arabic" panose="02040503050201020203" pitchFamily="18" charset="-78"/>
              </a:rPr>
              <a:t>            While the stack is not empty and precedence of top of stack &gt;= precedence of current operator:</a:t>
            </a:r>
          </a:p>
          <a:p>
            <a:r>
              <a:rPr lang="en-US" sz="1100" b="1" dirty="0">
                <a:latin typeface="Adobe Arabic" panose="02040503050201020203" pitchFamily="18" charset="-78"/>
                <a:cs typeface="Adobe Arabic" panose="02040503050201020203" pitchFamily="18" charset="-78"/>
              </a:rPr>
              <a:t>                Pop from the stack and append to the postfix list</a:t>
            </a:r>
          </a:p>
          <a:p>
            <a:r>
              <a:rPr lang="en-US" sz="1100" b="1" dirty="0">
                <a:latin typeface="Adobe Arabic" panose="02040503050201020203" pitchFamily="18" charset="-78"/>
                <a:cs typeface="Adobe Arabic" panose="02040503050201020203" pitchFamily="18" charset="-78"/>
              </a:rPr>
              <a:t>            Push the current operator onto the stack</a:t>
            </a:r>
          </a:p>
          <a:p>
            <a:endParaRPr lang="en-US" sz="1100" b="1" dirty="0">
              <a:latin typeface="Adobe Arabic" panose="02040503050201020203" pitchFamily="18" charset="-78"/>
              <a:cs typeface="Adobe Arabic" panose="02040503050201020203" pitchFamily="18" charset="-78"/>
            </a:endParaRPr>
          </a:p>
          <a:p>
            <a:r>
              <a:rPr lang="en-US" sz="1100" b="1" dirty="0">
                <a:latin typeface="Adobe Arabic" panose="02040503050201020203" pitchFamily="18" charset="-78"/>
                <a:cs typeface="Adobe Arabic" panose="02040503050201020203" pitchFamily="18" charset="-78"/>
              </a:rPr>
              <a:t>    While the stack is not empty:</a:t>
            </a:r>
          </a:p>
          <a:p>
            <a:r>
              <a:rPr lang="en-US" sz="1100" b="1" dirty="0">
                <a:latin typeface="Adobe Arabic" panose="02040503050201020203" pitchFamily="18" charset="-78"/>
                <a:cs typeface="Adobe Arabic" panose="02040503050201020203" pitchFamily="18" charset="-78"/>
              </a:rPr>
              <a:t>        Pop from the stack and append to the postfix list</a:t>
            </a:r>
          </a:p>
          <a:p>
            <a:endParaRPr lang="en-US" sz="1100" dirty="0">
              <a:latin typeface="Adobe Arabic" panose="02040503050201020203" pitchFamily="18" charset="-78"/>
              <a:cs typeface="Adobe Arabic" panose="02040503050201020203" pitchFamily="18" charset="-78"/>
            </a:endParaRPr>
          </a:p>
          <a:p>
            <a:r>
              <a:rPr lang="en-US" sz="1100" dirty="0">
                <a:latin typeface="Adobe Arabic" panose="02040503050201020203" pitchFamily="18" charset="-78"/>
                <a:cs typeface="Adobe Arabic" panose="02040503050201020203" pitchFamily="18" charset="-78"/>
              </a:rPr>
              <a:t>    Return the postfix list as a string or concatenated result</a:t>
            </a:r>
          </a:p>
          <a:p>
            <a:endParaRPr lang="en-US" sz="1100" dirty="0">
              <a:latin typeface="Adobe Arabic" panose="02040503050201020203" pitchFamily="18" charset="-78"/>
              <a:cs typeface="Adobe Arabic" panose="02040503050201020203" pitchFamily="18" charset="-78"/>
            </a:endParaRPr>
          </a:p>
        </p:txBody>
      </p:sp>
      <p:sp>
        <p:nvSpPr>
          <p:cNvPr id="4" name="Slide Number Placeholder 3">
            <a:extLst>
              <a:ext uri="{FF2B5EF4-FFF2-40B4-BE49-F238E27FC236}">
                <a16:creationId xmlns:a16="http://schemas.microsoft.com/office/drawing/2014/main" id="{AB9EFD63-7510-160A-D2DB-57BE145C74F6}"/>
              </a:ext>
            </a:extLst>
          </p:cNvPr>
          <p:cNvSpPr>
            <a:spLocks noGrp="1"/>
          </p:cNvSpPr>
          <p:nvPr>
            <p:ph type="sldNum" sz="quarter" idx="10"/>
          </p:nvPr>
        </p:nvSpPr>
        <p:spPr/>
        <p:txBody>
          <a:bodyPr/>
          <a:lstStyle/>
          <a:p>
            <a:fld id="{BB936EA6-75EA-BC43-847D-098704264B3C}" type="slidenum">
              <a:rPr lang="en-US" smtClean="0"/>
              <a:pPr/>
              <a:t>30</a:t>
            </a:fld>
            <a:endParaRPr lang="en-US" sz="1400"/>
          </a:p>
        </p:txBody>
      </p:sp>
    </p:spTree>
    <p:extLst>
      <p:ext uri="{BB962C8B-B14F-4D97-AF65-F5344CB8AC3E}">
        <p14:creationId xmlns:p14="http://schemas.microsoft.com/office/powerpoint/2010/main" val="2535254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A2180F-8E25-C08B-1CCE-EF9C0BD99631}"/>
              </a:ext>
            </a:extLst>
          </p:cNvPr>
          <p:cNvSpPr>
            <a:spLocks noGrp="1"/>
          </p:cNvSpPr>
          <p:nvPr>
            <p:ph idx="1"/>
          </p:nvPr>
        </p:nvSpPr>
        <p:spPr>
          <a:xfrm>
            <a:off x="0" y="0"/>
            <a:ext cx="8915400" cy="6858000"/>
          </a:xfrm>
        </p:spPr>
        <p:txBody>
          <a:bodyPr/>
          <a:lstStyle/>
          <a:p>
            <a:r>
              <a:rPr lang="en-US" sz="1600" b="1" dirty="0"/>
              <a:t>For each character in expression:</a:t>
            </a:r>
          </a:p>
          <a:p>
            <a:r>
              <a:rPr lang="en-US" sz="1600" dirty="0"/>
              <a:t>        </a:t>
            </a:r>
            <a:r>
              <a:rPr lang="en-US" sz="1600" b="1" dirty="0"/>
              <a:t>If</a:t>
            </a:r>
            <a:r>
              <a:rPr lang="en-US" sz="1600" dirty="0"/>
              <a:t> </a:t>
            </a:r>
            <a:r>
              <a:rPr lang="en-US" sz="1600" dirty="0">
                <a:highlight>
                  <a:srgbClr val="FFFF00"/>
                </a:highlight>
              </a:rPr>
              <a:t>the character is an operand </a:t>
            </a:r>
            <a:r>
              <a:rPr lang="en-US" sz="1600" dirty="0"/>
              <a:t>(number or letter):</a:t>
            </a:r>
          </a:p>
          <a:p>
            <a:r>
              <a:rPr lang="en-US" sz="1600" dirty="0"/>
              <a:t>            Add it to the postfix list</a:t>
            </a:r>
          </a:p>
          <a:p>
            <a:r>
              <a:rPr lang="en-US" sz="1600" dirty="0"/>
              <a:t>        </a:t>
            </a:r>
            <a:r>
              <a:rPr lang="en-US" sz="1600" b="1" dirty="0"/>
              <a:t>Else</a:t>
            </a:r>
            <a:r>
              <a:rPr lang="en-US" sz="1600" dirty="0"/>
              <a:t> </a:t>
            </a:r>
            <a:r>
              <a:rPr lang="en-US" sz="1600" dirty="0">
                <a:highlight>
                  <a:srgbClr val="FFFF00"/>
                </a:highlight>
              </a:rPr>
              <a:t>if the character is '(':</a:t>
            </a:r>
          </a:p>
          <a:p>
            <a:r>
              <a:rPr lang="en-US" sz="1600" dirty="0"/>
              <a:t>            Push it onto the stack</a:t>
            </a:r>
          </a:p>
          <a:p>
            <a:r>
              <a:rPr lang="en-US" sz="1600" dirty="0"/>
              <a:t>        </a:t>
            </a:r>
            <a:r>
              <a:rPr lang="en-US" sz="1600" b="1" dirty="0"/>
              <a:t>Else </a:t>
            </a:r>
            <a:r>
              <a:rPr lang="en-US" sz="1600" b="1" dirty="0">
                <a:highlight>
                  <a:srgbClr val="FFFF00"/>
                </a:highlight>
              </a:rPr>
              <a:t>if</a:t>
            </a:r>
            <a:r>
              <a:rPr lang="en-US" sz="1600" dirty="0">
                <a:highlight>
                  <a:srgbClr val="FFFF00"/>
                </a:highlight>
              </a:rPr>
              <a:t> the character is ')'</a:t>
            </a:r>
            <a:r>
              <a:rPr lang="en-US" sz="1600" dirty="0"/>
              <a:t>:</a:t>
            </a:r>
          </a:p>
          <a:p>
            <a:r>
              <a:rPr lang="en-US" sz="1600" dirty="0"/>
              <a:t>            While the stack is not empty and top of the stack is not '(':</a:t>
            </a:r>
          </a:p>
          <a:p>
            <a:r>
              <a:rPr lang="en-US" sz="1600" dirty="0"/>
              <a:t>                Pop from the stack and append to the postfix list</a:t>
            </a:r>
          </a:p>
          <a:p>
            <a:r>
              <a:rPr lang="en-US" sz="1600" dirty="0"/>
              <a:t>            Pop '(' from the stack (but don't add to the postfix list)</a:t>
            </a:r>
          </a:p>
          <a:p>
            <a:r>
              <a:rPr lang="en-US" sz="1600" dirty="0"/>
              <a:t>        </a:t>
            </a:r>
            <a:r>
              <a:rPr lang="en-US" sz="1600" b="1" dirty="0"/>
              <a:t>Else if </a:t>
            </a:r>
            <a:r>
              <a:rPr lang="en-US" sz="1600" dirty="0">
                <a:highlight>
                  <a:srgbClr val="FFFF00"/>
                </a:highlight>
              </a:rPr>
              <a:t>the character is an operator (like +, -, *, /):</a:t>
            </a:r>
          </a:p>
          <a:p>
            <a:r>
              <a:rPr lang="en-US" sz="1600" dirty="0"/>
              <a:t>            While the stack is not empty and precedence of top of stack &gt;= precedence of current operator:</a:t>
            </a:r>
          </a:p>
          <a:p>
            <a:r>
              <a:rPr lang="en-US" sz="1600" dirty="0"/>
              <a:t>                Pop from the stack and append to the postfix list</a:t>
            </a:r>
          </a:p>
          <a:p>
            <a:r>
              <a:rPr lang="en-US" sz="1600" dirty="0"/>
              <a:t>            Push the current operator onto the stack</a:t>
            </a:r>
          </a:p>
          <a:p>
            <a:endParaRPr lang="en-US" sz="1600" dirty="0"/>
          </a:p>
          <a:p>
            <a:r>
              <a:rPr lang="en-US" sz="1600" dirty="0"/>
              <a:t>    </a:t>
            </a:r>
            <a:r>
              <a:rPr lang="en-US" sz="1600" dirty="0">
                <a:highlight>
                  <a:srgbClr val="FFFF00"/>
                </a:highlight>
              </a:rPr>
              <a:t>While the stack is not empty:</a:t>
            </a:r>
          </a:p>
          <a:p>
            <a:r>
              <a:rPr lang="en-US" sz="1600" dirty="0"/>
              <a:t>        Pop from the stack and append to the postfix list</a:t>
            </a:r>
          </a:p>
          <a:p>
            <a:endParaRPr lang="en-US" sz="1600" dirty="0"/>
          </a:p>
          <a:p>
            <a:r>
              <a:rPr lang="en-US" sz="1600" dirty="0"/>
              <a:t>    Return the postfix list as a string or concatenated result</a:t>
            </a:r>
          </a:p>
          <a:p>
            <a:endParaRPr lang="en-US" sz="1400" dirty="0"/>
          </a:p>
        </p:txBody>
      </p:sp>
      <p:sp>
        <p:nvSpPr>
          <p:cNvPr id="4" name="Slide Number Placeholder 3">
            <a:extLst>
              <a:ext uri="{FF2B5EF4-FFF2-40B4-BE49-F238E27FC236}">
                <a16:creationId xmlns:a16="http://schemas.microsoft.com/office/drawing/2014/main" id="{CD364A8F-E151-3913-ABDA-155CEA20F56B}"/>
              </a:ext>
            </a:extLst>
          </p:cNvPr>
          <p:cNvSpPr>
            <a:spLocks noGrp="1"/>
          </p:cNvSpPr>
          <p:nvPr>
            <p:ph type="sldNum" sz="quarter" idx="10"/>
          </p:nvPr>
        </p:nvSpPr>
        <p:spPr/>
        <p:txBody>
          <a:bodyPr/>
          <a:lstStyle/>
          <a:p>
            <a:fld id="{BB936EA6-75EA-BC43-847D-098704264B3C}" type="slidenum">
              <a:rPr lang="en-US" smtClean="0"/>
              <a:pPr/>
              <a:t>31</a:t>
            </a:fld>
            <a:endParaRPr lang="en-US" sz="1400"/>
          </a:p>
        </p:txBody>
      </p:sp>
    </p:spTree>
    <p:extLst>
      <p:ext uri="{BB962C8B-B14F-4D97-AF65-F5344CB8AC3E}">
        <p14:creationId xmlns:p14="http://schemas.microsoft.com/office/powerpoint/2010/main" val="1530839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D4C2-AD5A-0AE1-F3FD-A29C580203E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424327B-AE5E-BAF6-2821-07BFFC1ADEA7}"/>
              </a:ext>
            </a:extLst>
          </p:cNvPr>
          <p:cNvPicPr>
            <a:picLocks noGrp="1" noChangeAspect="1"/>
          </p:cNvPicPr>
          <p:nvPr>
            <p:ph idx="1"/>
          </p:nvPr>
        </p:nvPicPr>
        <p:blipFill>
          <a:blip r:embed="rId2"/>
          <a:srcRect b="44318"/>
          <a:stretch/>
        </p:blipFill>
        <p:spPr>
          <a:xfrm>
            <a:off x="12970" y="914400"/>
            <a:ext cx="9475893" cy="4038600"/>
          </a:xfrm>
        </p:spPr>
      </p:pic>
      <p:sp>
        <p:nvSpPr>
          <p:cNvPr id="4" name="Slide Number Placeholder 3">
            <a:extLst>
              <a:ext uri="{FF2B5EF4-FFF2-40B4-BE49-F238E27FC236}">
                <a16:creationId xmlns:a16="http://schemas.microsoft.com/office/drawing/2014/main" id="{15356884-7035-4022-DE79-DDB82F0018C6}"/>
              </a:ext>
            </a:extLst>
          </p:cNvPr>
          <p:cNvSpPr>
            <a:spLocks noGrp="1"/>
          </p:cNvSpPr>
          <p:nvPr>
            <p:ph type="sldNum" sz="quarter" idx="10"/>
          </p:nvPr>
        </p:nvSpPr>
        <p:spPr/>
        <p:txBody>
          <a:bodyPr/>
          <a:lstStyle/>
          <a:p>
            <a:fld id="{BB936EA6-75EA-BC43-847D-098704264B3C}" type="slidenum">
              <a:rPr lang="en-US" smtClean="0"/>
              <a:pPr/>
              <a:t>32</a:t>
            </a:fld>
            <a:endParaRPr lang="en-US" sz="1400"/>
          </a:p>
        </p:txBody>
      </p:sp>
    </p:spTree>
    <p:extLst>
      <p:ext uri="{BB962C8B-B14F-4D97-AF65-F5344CB8AC3E}">
        <p14:creationId xmlns:p14="http://schemas.microsoft.com/office/powerpoint/2010/main" val="183706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9D25-77FE-83BA-09B7-270EABEF9F6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E27306B-48B0-41EB-6210-754AA205BD53}"/>
              </a:ext>
            </a:extLst>
          </p:cNvPr>
          <p:cNvPicPr>
            <a:picLocks noGrp="1" noChangeAspect="1"/>
          </p:cNvPicPr>
          <p:nvPr>
            <p:ph idx="1"/>
          </p:nvPr>
        </p:nvPicPr>
        <p:blipFill>
          <a:blip r:embed="rId2"/>
          <a:srcRect t="54930" r="4183"/>
          <a:stretch/>
        </p:blipFill>
        <p:spPr>
          <a:xfrm>
            <a:off x="-457200" y="1524000"/>
            <a:ext cx="9947343" cy="3581400"/>
          </a:xfrm>
        </p:spPr>
      </p:pic>
      <p:sp>
        <p:nvSpPr>
          <p:cNvPr id="4" name="Slide Number Placeholder 3">
            <a:extLst>
              <a:ext uri="{FF2B5EF4-FFF2-40B4-BE49-F238E27FC236}">
                <a16:creationId xmlns:a16="http://schemas.microsoft.com/office/drawing/2014/main" id="{4785E863-8E1A-37FD-65F5-BC97F278E7AD}"/>
              </a:ext>
            </a:extLst>
          </p:cNvPr>
          <p:cNvSpPr>
            <a:spLocks noGrp="1"/>
          </p:cNvSpPr>
          <p:nvPr>
            <p:ph type="sldNum" sz="quarter" idx="10"/>
          </p:nvPr>
        </p:nvSpPr>
        <p:spPr/>
        <p:txBody>
          <a:bodyPr/>
          <a:lstStyle/>
          <a:p>
            <a:fld id="{BB936EA6-75EA-BC43-847D-098704264B3C}" type="slidenum">
              <a:rPr lang="en-US" smtClean="0"/>
              <a:pPr/>
              <a:t>33</a:t>
            </a:fld>
            <a:endParaRPr lang="en-US" sz="1400"/>
          </a:p>
        </p:txBody>
      </p:sp>
    </p:spTree>
    <p:extLst>
      <p:ext uri="{BB962C8B-B14F-4D97-AF65-F5344CB8AC3E}">
        <p14:creationId xmlns:p14="http://schemas.microsoft.com/office/powerpoint/2010/main" val="4293765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62B4-39EA-91DE-C52B-0B19E6A030E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33CD9E7-3DCB-5989-627D-ACAFFF614C2F}"/>
              </a:ext>
            </a:extLst>
          </p:cNvPr>
          <p:cNvPicPr>
            <a:picLocks noGrp="1" noChangeAspect="1"/>
          </p:cNvPicPr>
          <p:nvPr>
            <p:ph idx="1"/>
          </p:nvPr>
        </p:nvPicPr>
        <p:blipFill>
          <a:blip r:embed="rId2"/>
          <a:srcRect t="1407" b="2817"/>
          <a:stretch/>
        </p:blipFill>
        <p:spPr>
          <a:xfrm>
            <a:off x="53014" y="685800"/>
            <a:ext cx="9037972" cy="5181600"/>
          </a:xfrm>
        </p:spPr>
      </p:pic>
      <p:sp>
        <p:nvSpPr>
          <p:cNvPr id="4" name="Slide Number Placeholder 3">
            <a:extLst>
              <a:ext uri="{FF2B5EF4-FFF2-40B4-BE49-F238E27FC236}">
                <a16:creationId xmlns:a16="http://schemas.microsoft.com/office/drawing/2014/main" id="{96DBCBAE-5919-5512-2CB2-FC16F100D278}"/>
              </a:ext>
            </a:extLst>
          </p:cNvPr>
          <p:cNvSpPr>
            <a:spLocks noGrp="1"/>
          </p:cNvSpPr>
          <p:nvPr>
            <p:ph type="sldNum" sz="quarter" idx="10"/>
          </p:nvPr>
        </p:nvSpPr>
        <p:spPr/>
        <p:txBody>
          <a:bodyPr/>
          <a:lstStyle/>
          <a:p>
            <a:fld id="{BB936EA6-75EA-BC43-847D-098704264B3C}" type="slidenum">
              <a:rPr lang="en-US" smtClean="0"/>
              <a:pPr/>
              <a:t>34</a:t>
            </a:fld>
            <a:endParaRPr lang="en-US" sz="1400"/>
          </a:p>
        </p:txBody>
      </p:sp>
    </p:spTree>
    <p:extLst>
      <p:ext uri="{BB962C8B-B14F-4D97-AF65-F5344CB8AC3E}">
        <p14:creationId xmlns:p14="http://schemas.microsoft.com/office/powerpoint/2010/main" val="21368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6E56-9EC8-6688-1F85-351F0A1C565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1757200-A985-1C2A-8CA8-5BF56AB9082D}"/>
              </a:ext>
            </a:extLst>
          </p:cNvPr>
          <p:cNvPicPr>
            <a:picLocks noGrp="1" noChangeAspect="1"/>
          </p:cNvPicPr>
          <p:nvPr>
            <p:ph idx="1"/>
          </p:nvPr>
        </p:nvPicPr>
        <p:blipFill>
          <a:blip r:embed="rId2"/>
          <a:srcRect t="4766"/>
          <a:stretch/>
        </p:blipFill>
        <p:spPr>
          <a:xfrm>
            <a:off x="609600" y="1905000"/>
            <a:ext cx="7848600" cy="3609649"/>
          </a:xfrm>
        </p:spPr>
      </p:pic>
      <p:sp>
        <p:nvSpPr>
          <p:cNvPr id="4" name="Slide Number Placeholder 3">
            <a:extLst>
              <a:ext uri="{FF2B5EF4-FFF2-40B4-BE49-F238E27FC236}">
                <a16:creationId xmlns:a16="http://schemas.microsoft.com/office/drawing/2014/main" id="{7A4EBF76-788F-0BAE-0507-356FB79CAADF}"/>
              </a:ext>
            </a:extLst>
          </p:cNvPr>
          <p:cNvSpPr>
            <a:spLocks noGrp="1"/>
          </p:cNvSpPr>
          <p:nvPr>
            <p:ph type="sldNum" sz="quarter" idx="10"/>
          </p:nvPr>
        </p:nvSpPr>
        <p:spPr/>
        <p:txBody>
          <a:bodyPr/>
          <a:lstStyle/>
          <a:p>
            <a:fld id="{BB936EA6-75EA-BC43-847D-098704264B3C}" type="slidenum">
              <a:rPr lang="en-US" smtClean="0"/>
              <a:pPr/>
              <a:t>35</a:t>
            </a:fld>
            <a:endParaRPr lang="en-US" sz="1400"/>
          </a:p>
        </p:txBody>
      </p:sp>
    </p:spTree>
    <p:extLst>
      <p:ext uri="{BB962C8B-B14F-4D97-AF65-F5344CB8AC3E}">
        <p14:creationId xmlns:p14="http://schemas.microsoft.com/office/powerpoint/2010/main" val="3686519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4BAF-3FE9-40B0-D823-45342494D6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48798E-FD52-43EA-7781-33826B3D94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D7DB402-F51A-77ED-DF31-3BCA0A69B953}"/>
              </a:ext>
            </a:extLst>
          </p:cNvPr>
          <p:cNvSpPr>
            <a:spLocks noGrp="1"/>
          </p:cNvSpPr>
          <p:nvPr>
            <p:ph type="sldNum" sz="quarter" idx="10"/>
          </p:nvPr>
        </p:nvSpPr>
        <p:spPr/>
        <p:txBody>
          <a:bodyPr/>
          <a:lstStyle/>
          <a:p>
            <a:fld id="{BB936EA6-75EA-BC43-847D-098704264B3C}" type="slidenum">
              <a:rPr lang="en-US" smtClean="0"/>
              <a:pPr/>
              <a:t>36</a:t>
            </a:fld>
            <a:endParaRPr lang="en-US" sz="1400"/>
          </a:p>
        </p:txBody>
      </p:sp>
      <p:pic>
        <p:nvPicPr>
          <p:cNvPr id="6" name="Picture 5">
            <a:extLst>
              <a:ext uri="{FF2B5EF4-FFF2-40B4-BE49-F238E27FC236}">
                <a16:creationId xmlns:a16="http://schemas.microsoft.com/office/drawing/2014/main" id="{DD1C3DE3-F2FA-34C9-64A7-2C8AFE02B8CE}"/>
              </a:ext>
            </a:extLst>
          </p:cNvPr>
          <p:cNvPicPr>
            <a:picLocks noChangeAspect="1"/>
          </p:cNvPicPr>
          <p:nvPr/>
        </p:nvPicPr>
        <p:blipFill>
          <a:blip r:embed="rId2"/>
          <a:stretch>
            <a:fillRect/>
          </a:stretch>
        </p:blipFill>
        <p:spPr>
          <a:xfrm>
            <a:off x="0" y="1198444"/>
            <a:ext cx="9144000" cy="4461112"/>
          </a:xfrm>
          <a:prstGeom prst="rect">
            <a:avLst/>
          </a:prstGeom>
        </p:spPr>
      </p:pic>
    </p:spTree>
    <p:extLst>
      <p:ext uri="{BB962C8B-B14F-4D97-AF65-F5344CB8AC3E}">
        <p14:creationId xmlns:p14="http://schemas.microsoft.com/office/powerpoint/2010/main" val="3188569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6F3B-9AA6-D9DE-5511-6C36F7D374C0}"/>
              </a:ext>
            </a:extLst>
          </p:cNvPr>
          <p:cNvSpPr>
            <a:spLocks noGrp="1"/>
          </p:cNvSpPr>
          <p:nvPr>
            <p:ph type="title"/>
          </p:nvPr>
        </p:nvSpPr>
        <p:spPr/>
        <p:txBody>
          <a:bodyPr/>
          <a:lstStyle/>
          <a:p>
            <a:r>
              <a:rPr lang="fa-IR" dirty="0"/>
              <a:t>کاربرد ارزیابی پرانتز ها</a:t>
            </a:r>
            <a:endParaRPr lang="en-US" dirty="0"/>
          </a:p>
        </p:txBody>
      </p:sp>
      <p:sp>
        <p:nvSpPr>
          <p:cNvPr id="3" name="Content Placeholder 2">
            <a:extLst>
              <a:ext uri="{FF2B5EF4-FFF2-40B4-BE49-F238E27FC236}">
                <a16:creationId xmlns:a16="http://schemas.microsoft.com/office/drawing/2014/main" id="{7629F77F-3A02-55ED-E8A8-26B77EE8840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4BADC7F-C8E6-4E46-6C07-61B20D9F0B65}"/>
              </a:ext>
            </a:extLst>
          </p:cNvPr>
          <p:cNvSpPr>
            <a:spLocks noGrp="1"/>
          </p:cNvSpPr>
          <p:nvPr>
            <p:ph type="sldNum" sz="quarter" idx="10"/>
          </p:nvPr>
        </p:nvSpPr>
        <p:spPr/>
        <p:txBody>
          <a:bodyPr/>
          <a:lstStyle/>
          <a:p>
            <a:fld id="{BB936EA6-75EA-BC43-847D-098704264B3C}" type="slidenum">
              <a:rPr lang="en-US" smtClean="0"/>
              <a:pPr/>
              <a:t>37</a:t>
            </a:fld>
            <a:endParaRPr lang="en-US" sz="1400"/>
          </a:p>
        </p:txBody>
      </p:sp>
      <p:pic>
        <p:nvPicPr>
          <p:cNvPr id="6" name="Picture 5">
            <a:extLst>
              <a:ext uri="{FF2B5EF4-FFF2-40B4-BE49-F238E27FC236}">
                <a16:creationId xmlns:a16="http://schemas.microsoft.com/office/drawing/2014/main" id="{C5D3DD85-6B59-2FCE-625C-447FA490BE1A}"/>
              </a:ext>
            </a:extLst>
          </p:cNvPr>
          <p:cNvPicPr>
            <a:picLocks noChangeAspect="1"/>
          </p:cNvPicPr>
          <p:nvPr/>
        </p:nvPicPr>
        <p:blipFill>
          <a:blip r:embed="rId2"/>
          <a:stretch>
            <a:fillRect/>
          </a:stretch>
        </p:blipFill>
        <p:spPr>
          <a:xfrm>
            <a:off x="0" y="718728"/>
            <a:ext cx="9144000" cy="5420543"/>
          </a:xfrm>
          <a:prstGeom prst="rect">
            <a:avLst/>
          </a:prstGeom>
        </p:spPr>
      </p:pic>
    </p:spTree>
    <p:extLst>
      <p:ext uri="{BB962C8B-B14F-4D97-AF65-F5344CB8AC3E}">
        <p14:creationId xmlns:p14="http://schemas.microsoft.com/office/powerpoint/2010/main" val="1730282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FA7D-D0DC-1CA0-5F0E-AC69DACC6F6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53DA60FD-0788-0458-A7D0-F2D0AE462924}"/>
              </a:ext>
            </a:extLst>
          </p:cNvPr>
          <p:cNvSpPr>
            <a:spLocks noGrp="1"/>
          </p:cNvSpPr>
          <p:nvPr>
            <p:ph type="sldNum" sz="quarter" idx="10"/>
          </p:nvPr>
        </p:nvSpPr>
        <p:spPr/>
        <p:txBody>
          <a:bodyPr/>
          <a:lstStyle/>
          <a:p>
            <a:fld id="{BB936EA6-75EA-BC43-847D-098704264B3C}" type="slidenum">
              <a:rPr lang="en-US" smtClean="0"/>
              <a:pPr/>
              <a:t>38</a:t>
            </a:fld>
            <a:endParaRPr lang="en-US" sz="1400"/>
          </a:p>
        </p:txBody>
      </p:sp>
      <p:pic>
        <p:nvPicPr>
          <p:cNvPr id="7" name="Picture 6">
            <a:extLst>
              <a:ext uri="{FF2B5EF4-FFF2-40B4-BE49-F238E27FC236}">
                <a16:creationId xmlns:a16="http://schemas.microsoft.com/office/drawing/2014/main" id="{DCAC9941-9AFD-30CC-1898-E86D7C9E882C}"/>
              </a:ext>
            </a:extLst>
          </p:cNvPr>
          <p:cNvPicPr>
            <a:picLocks noChangeAspect="1"/>
          </p:cNvPicPr>
          <p:nvPr/>
        </p:nvPicPr>
        <p:blipFill>
          <a:blip r:embed="rId2"/>
          <a:stretch>
            <a:fillRect/>
          </a:stretch>
        </p:blipFill>
        <p:spPr>
          <a:xfrm>
            <a:off x="0" y="962093"/>
            <a:ext cx="9144000" cy="4933813"/>
          </a:xfrm>
          <a:prstGeom prst="rect">
            <a:avLst/>
          </a:prstGeom>
        </p:spPr>
      </p:pic>
    </p:spTree>
    <p:extLst>
      <p:ext uri="{BB962C8B-B14F-4D97-AF65-F5344CB8AC3E}">
        <p14:creationId xmlns:p14="http://schemas.microsoft.com/office/powerpoint/2010/main" val="4108056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0140-9BC1-82E0-1FD9-B4B4D08768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B7D55B-BF80-EBCB-449A-7A7C7835B45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DAC3EF7-3E3E-1607-2B4F-7DE66BE9B078}"/>
              </a:ext>
            </a:extLst>
          </p:cNvPr>
          <p:cNvSpPr>
            <a:spLocks noGrp="1"/>
          </p:cNvSpPr>
          <p:nvPr>
            <p:ph type="sldNum" sz="quarter" idx="10"/>
          </p:nvPr>
        </p:nvSpPr>
        <p:spPr/>
        <p:txBody>
          <a:bodyPr/>
          <a:lstStyle/>
          <a:p>
            <a:fld id="{BB936EA6-75EA-BC43-847D-098704264B3C}" type="slidenum">
              <a:rPr lang="en-US" smtClean="0"/>
              <a:pPr/>
              <a:t>39</a:t>
            </a:fld>
            <a:endParaRPr lang="en-US" sz="1400"/>
          </a:p>
        </p:txBody>
      </p:sp>
      <p:pic>
        <p:nvPicPr>
          <p:cNvPr id="6" name="Picture 5">
            <a:extLst>
              <a:ext uri="{FF2B5EF4-FFF2-40B4-BE49-F238E27FC236}">
                <a16:creationId xmlns:a16="http://schemas.microsoft.com/office/drawing/2014/main" id="{8A57DDFB-288D-3417-DE26-BF5F1CFAC53D}"/>
              </a:ext>
            </a:extLst>
          </p:cNvPr>
          <p:cNvPicPr>
            <a:picLocks noChangeAspect="1"/>
          </p:cNvPicPr>
          <p:nvPr/>
        </p:nvPicPr>
        <p:blipFill>
          <a:blip r:embed="rId2"/>
          <a:stretch>
            <a:fillRect/>
          </a:stretch>
        </p:blipFill>
        <p:spPr>
          <a:xfrm>
            <a:off x="128587" y="952500"/>
            <a:ext cx="8886825" cy="4953000"/>
          </a:xfrm>
          <a:prstGeom prst="rect">
            <a:avLst/>
          </a:prstGeom>
        </p:spPr>
      </p:pic>
    </p:spTree>
    <p:extLst>
      <p:ext uri="{BB962C8B-B14F-4D97-AF65-F5344CB8AC3E}">
        <p14:creationId xmlns:p14="http://schemas.microsoft.com/office/powerpoint/2010/main" val="142295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DB30-271B-ECD8-0FBF-A85E9EFFA510}"/>
              </a:ext>
            </a:extLst>
          </p:cNvPr>
          <p:cNvSpPr>
            <a:spLocks noGrp="1"/>
          </p:cNvSpPr>
          <p:nvPr>
            <p:ph type="title"/>
          </p:nvPr>
        </p:nvSpPr>
        <p:spPr/>
        <p:txBody>
          <a:bodyPr/>
          <a:lstStyle/>
          <a:p>
            <a:r>
              <a:rPr lang="fa-IR" dirty="0"/>
              <a:t>تعریف پشته</a:t>
            </a:r>
            <a:endParaRPr lang="en-US" dirty="0"/>
          </a:p>
        </p:txBody>
      </p:sp>
      <p:sp>
        <p:nvSpPr>
          <p:cNvPr id="3" name="Content Placeholder 2">
            <a:extLst>
              <a:ext uri="{FF2B5EF4-FFF2-40B4-BE49-F238E27FC236}">
                <a16:creationId xmlns:a16="http://schemas.microsoft.com/office/drawing/2014/main" id="{48076CA8-2EE7-9718-539E-406A9B676F6C}"/>
              </a:ext>
            </a:extLst>
          </p:cNvPr>
          <p:cNvSpPr>
            <a:spLocks noGrp="1"/>
          </p:cNvSpPr>
          <p:nvPr>
            <p:ph idx="1"/>
          </p:nvPr>
        </p:nvSpPr>
        <p:spPr/>
        <p:txBody>
          <a:bodyPr/>
          <a:lstStyle/>
          <a:p>
            <a:pPr algn="r" rtl="1"/>
            <a:r>
              <a:rPr lang="fa-IR" dirty="0"/>
              <a:t>پشته ساختار داده ای است که عملیات اضافه و حذف کردن از یک طرف ان انجام می گیرد. پشته به صورت </a:t>
            </a:r>
            <a:r>
              <a:rPr lang="en-US" dirty="0"/>
              <a:t>LIFO</a:t>
            </a:r>
            <a:r>
              <a:rPr lang="fa-IR" dirty="0"/>
              <a:t> عمل میکند. یعنی آخرین عنصر وارد شده به پشته، اولین عنصری است که خارج می شود. به پشته </a:t>
            </a:r>
            <a:r>
              <a:rPr lang="en-US" dirty="0"/>
              <a:t>FILO</a:t>
            </a:r>
            <a:r>
              <a:rPr lang="fa-IR" dirty="0"/>
              <a:t> یا </a:t>
            </a:r>
            <a:r>
              <a:rPr lang="en-US" dirty="0"/>
              <a:t>First In Last Out</a:t>
            </a:r>
            <a:r>
              <a:rPr lang="fa-IR" dirty="0"/>
              <a:t> نیز گفته می شود. مثل گذاشتن یک تعداد بشقاب بر روی همدیگر که هنگام برداشتن ابتدا آخرین بشقاب گذاشته شده برداشته می شود.</a:t>
            </a:r>
            <a:endParaRPr lang="en-US" dirty="0"/>
          </a:p>
        </p:txBody>
      </p:sp>
      <p:sp>
        <p:nvSpPr>
          <p:cNvPr id="4" name="Slide Number Placeholder 3">
            <a:extLst>
              <a:ext uri="{FF2B5EF4-FFF2-40B4-BE49-F238E27FC236}">
                <a16:creationId xmlns:a16="http://schemas.microsoft.com/office/drawing/2014/main" id="{A07C315B-A975-730C-0512-34F9B04F0C20}"/>
              </a:ext>
            </a:extLst>
          </p:cNvPr>
          <p:cNvSpPr>
            <a:spLocks noGrp="1"/>
          </p:cNvSpPr>
          <p:nvPr>
            <p:ph type="sldNum" sz="quarter" idx="10"/>
          </p:nvPr>
        </p:nvSpPr>
        <p:spPr/>
        <p:txBody>
          <a:bodyPr/>
          <a:lstStyle/>
          <a:p>
            <a:fld id="{BB936EA6-75EA-BC43-847D-098704264B3C}" type="slidenum">
              <a:rPr lang="en-US" smtClean="0"/>
              <a:pPr/>
              <a:t>4</a:t>
            </a:fld>
            <a:endParaRPr lang="en-US" sz="1400"/>
          </a:p>
        </p:txBody>
      </p:sp>
      <p:pic>
        <p:nvPicPr>
          <p:cNvPr id="1026" name="Picture 2" descr="Stack Representation">
            <a:extLst>
              <a:ext uri="{FF2B5EF4-FFF2-40B4-BE49-F238E27FC236}">
                <a16:creationId xmlns:a16="http://schemas.microsoft.com/office/drawing/2014/main" id="{80050D24-5B17-3DA2-F7F3-4CDE44AD1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47625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767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B644-36CB-F91F-6BB3-29A35AB8BE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3D4253-05F5-8E4F-7ED1-80F2F5315B6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B31745-54FB-D2C4-D94E-6C7F06D9243F}"/>
              </a:ext>
            </a:extLst>
          </p:cNvPr>
          <p:cNvSpPr>
            <a:spLocks noGrp="1"/>
          </p:cNvSpPr>
          <p:nvPr>
            <p:ph type="sldNum" sz="quarter" idx="10"/>
          </p:nvPr>
        </p:nvSpPr>
        <p:spPr/>
        <p:txBody>
          <a:bodyPr/>
          <a:lstStyle/>
          <a:p>
            <a:fld id="{BB936EA6-75EA-BC43-847D-098704264B3C}" type="slidenum">
              <a:rPr lang="en-US" smtClean="0"/>
              <a:pPr/>
              <a:t>40</a:t>
            </a:fld>
            <a:endParaRPr lang="en-US" sz="1400"/>
          </a:p>
        </p:txBody>
      </p:sp>
      <p:pic>
        <p:nvPicPr>
          <p:cNvPr id="6" name="Picture 5">
            <a:extLst>
              <a:ext uri="{FF2B5EF4-FFF2-40B4-BE49-F238E27FC236}">
                <a16:creationId xmlns:a16="http://schemas.microsoft.com/office/drawing/2014/main" id="{E99F811D-160D-677A-CA01-A76EEF060328}"/>
              </a:ext>
            </a:extLst>
          </p:cNvPr>
          <p:cNvPicPr>
            <a:picLocks noChangeAspect="1"/>
          </p:cNvPicPr>
          <p:nvPr/>
        </p:nvPicPr>
        <p:blipFill>
          <a:blip r:embed="rId2"/>
          <a:stretch>
            <a:fillRect/>
          </a:stretch>
        </p:blipFill>
        <p:spPr>
          <a:xfrm>
            <a:off x="109537" y="966787"/>
            <a:ext cx="8924925" cy="4924425"/>
          </a:xfrm>
          <a:prstGeom prst="rect">
            <a:avLst/>
          </a:prstGeom>
        </p:spPr>
      </p:pic>
    </p:spTree>
    <p:extLst>
      <p:ext uri="{BB962C8B-B14F-4D97-AF65-F5344CB8AC3E}">
        <p14:creationId xmlns:p14="http://schemas.microsoft.com/office/powerpoint/2010/main" val="2606445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C56C-63C6-2287-E464-23A9FC1302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E1DEB9-C6CB-32BB-50A9-60B9DAFA9B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D651B6-E95E-C264-A30C-B7C4019D162D}"/>
              </a:ext>
            </a:extLst>
          </p:cNvPr>
          <p:cNvSpPr>
            <a:spLocks noGrp="1"/>
          </p:cNvSpPr>
          <p:nvPr>
            <p:ph type="sldNum" sz="quarter" idx="10"/>
          </p:nvPr>
        </p:nvSpPr>
        <p:spPr/>
        <p:txBody>
          <a:bodyPr/>
          <a:lstStyle/>
          <a:p>
            <a:fld id="{BB936EA6-75EA-BC43-847D-098704264B3C}" type="slidenum">
              <a:rPr lang="en-US" smtClean="0"/>
              <a:pPr/>
              <a:t>41</a:t>
            </a:fld>
            <a:endParaRPr lang="en-US" sz="1400"/>
          </a:p>
        </p:txBody>
      </p:sp>
      <p:pic>
        <p:nvPicPr>
          <p:cNvPr id="6" name="Picture 5">
            <a:extLst>
              <a:ext uri="{FF2B5EF4-FFF2-40B4-BE49-F238E27FC236}">
                <a16:creationId xmlns:a16="http://schemas.microsoft.com/office/drawing/2014/main" id="{1812D492-7A2C-DD2B-0B7E-CB1B484F1394}"/>
              </a:ext>
            </a:extLst>
          </p:cNvPr>
          <p:cNvPicPr>
            <a:picLocks noChangeAspect="1"/>
          </p:cNvPicPr>
          <p:nvPr/>
        </p:nvPicPr>
        <p:blipFill>
          <a:blip r:embed="rId2"/>
          <a:stretch>
            <a:fillRect/>
          </a:stretch>
        </p:blipFill>
        <p:spPr>
          <a:xfrm>
            <a:off x="166687" y="966787"/>
            <a:ext cx="8810625" cy="4924425"/>
          </a:xfrm>
          <a:prstGeom prst="rect">
            <a:avLst/>
          </a:prstGeom>
        </p:spPr>
      </p:pic>
    </p:spTree>
    <p:extLst>
      <p:ext uri="{BB962C8B-B14F-4D97-AF65-F5344CB8AC3E}">
        <p14:creationId xmlns:p14="http://schemas.microsoft.com/office/powerpoint/2010/main" val="226384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5EA7-ACD1-D23B-B47E-43883F64A8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DD1381-256B-8165-C129-F89AD3A6F38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C69D8ED-16D1-4A6E-3B40-5EFCD903D0DA}"/>
              </a:ext>
            </a:extLst>
          </p:cNvPr>
          <p:cNvSpPr>
            <a:spLocks noGrp="1"/>
          </p:cNvSpPr>
          <p:nvPr>
            <p:ph type="sldNum" sz="quarter" idx="10"/>
          </p:nvPr>
        </p:nvSpPr>
        <p:spPr/>
        <p:txBody>
          <a:bodyPr/>
          <a:lstStyle/>
          <a:p>
            <a:fld id="{BB936EA6-75EA-BC43-847D-098704264B3C}" type="slidenum">
              <a:rPr lang="en-US" smtClean="0"/>
              <a:pPr/>
              <a:t>42</a:t>
            </a:fld>
            <a:endParaRPr lang="en-US" sz="1400"/>
          </a:p>
        </p:txBody>
      </p:sp>
      <p:pic>
        <p:nvPicPr>
          <p:cNvPr id="6" name="Picture 5">
            <a:extLst>
              <a:ext uri="{FF2B5EF4-FFF2-40B4-BE49-F238E27FC236}">
                <a16:creationId xmlns:a16="http://schemas.microsoft.com/office/drawing/2014/main" id="{4ED7B1EB-0421-C2BF-825F-DDCC3CD76EAC}"/>
              </a:ext>
            </a:extLst>
          </p:cNvPr>
          <p:cNvPicPr>
            <a:picLocks noChangeAspect="1"/>
          </p:cNvPicPr>
          <p:nvPr/>
        </p:nvPicPr>
        <p:blipFill>
          <a:blip r:embed="rId2"/>
          <a:stretch>
            <a:fillRect/>
          </a:stretch>
        </p:blipFill>
        <p:spPr>
          <a:xfrm>
            <a:off x="152400" y="966787"/>
            <a:ext cx="8839200" cy="4924425"/>
          </a:xfrm>
          <a:prstGeom prst="rect">
            <a:avLst/>
          </a:prstGeom>
        </p:spPr>
      </p:pic>
    </p:spTree>
    <p:extLst>
      <p:ext uri="{BB962C8B-B14F-4D97-AF65-F5344CB8AC3E}">
        <p14:creationId xmlns:p14="http://schemas.microsoft.com/office/powerpoint/2010/main" val="670090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D59C-B19F-E925-E285-0A9910B72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E2641E-A6F8-900F-60F6-32BEBB9E2EC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4D5BB9C-D8AA-26E8-C3C1-4E0FFDBD8DDE}"/>
              </a:ext>
            </a:extLst>
          </p:cNvPr>
          <p:cNvSpPr>
            <a:spLocks noGrp="1"/>
          </p:cNvSpPr>
          <p:nvPr>
            <p:ph type="sldNum" sz="quarter" idx="10"/>
          </p:nvPr>
        </p:nvSpPr>
        <p:spPr/>
        <p:txBody>
          <a:bodyPr/>
          <a:lstStyle/>
          <a:p>
            <a:fld id="{BB936EA6-75EA-BC43-847D-098704264B3C}" type="slidenum">
              <a:rPr lang="en-US" smtClean="0"/>
              <a:pPr/>
              <a:t>43</a:t>
            </a:fld>
            <a:endParaRPr lang="en-US" sz="1400"/>
          </a:p>
        </p:txBody>
      </p:sp>
      <p:pic>
        <p:nvPicPr>
          <p:cNvPr id="6" name="Picture 5">
            <a:extLst>
              <a:ext uri="{FF2B5EF4-FFF2-40B4-BE49-F238E27FC236}">
                <a16:creationId xmlns:a16="http://schemas.microsoft.com/office/drawing/2014/main" id="{6D23713F-0C29-A9C4-5885-5581A1F39315}"/>
              </a:ext>
            </a:extLst>
          </p:cNvPr>
          <p:cNvPicPr>
            <a:picLocks noChangeAspect="1"/>
          </p:cNvPicPr>
          <p:nvPr/>
        </p:nvPicPr>
        <p:blipFill>
          <a:blip r:embed="rId2"/>
          <a:stretch>
            <a:fillRect/>
          </a:stretch>
        </p:blipFill>
        <p:spPr>
          <a:xfrm>
            <a:off x="57150" y="942975"/>
            <a:ext cx="9029700" cy="4972050"/>
          </a:xfrm>
          <a:prstGeom prst="rect">
            <a:avLst/>
          </a:prstGeom>
        </p:spPr>
      </p:pic>
    </p:spTree>
    <p:extLst>
      <p:ext uri="{BB962C8B-B14F-4D97-AF65-F5344CB8AC3E}">
        <p14:creationId xmlns:p14="http://schemas.microsoft.com/office/powerpoint/2010/main" val="4278844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2E41-A17A-DB72-0E29-480213EB23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E4352C-7E36-8A09-8BDD-C330DF89E18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F10FC44-6E4C-A4D7-5402-9262F71B0B85}"/>
              </a:ext>
            </a:extLst>
          </p:cNvPr>
          <p:cNvSpPr>
            <a:spLocks noGrp="1"/>
          </p:cNvSpPr>
          <p:nvPr>
            <p:ph type="sldNum" sz="quarter" idx="10"/>
          </p:nvPr>
        </p:nvSpPr>
        <p:spPr/>
        <p:txBody>
          <a:bodyPr/>
          <a:lstStyle/>
          <a:p>
            <a:fld id="{BB936EA6-75EA-BC43-847D-098704264B3C}" type="slidenum">
              <a:rPr lang="en-US" smtClean="0"/>
              <a:pPr/>
              <a:t>44</a:t>
            </a:fld>
            <a:endParaRPr lang="en-US" sz="1400"/>
          </a:p>
        </p:txBody>
      </p:sp>
      <p:pic>
        <p:nvPicPr>
          <p:cNvPr id="6" name="Picture 5">
            <a:extLst>
              <a:ext uri="{FF2B5EF4-FFF2-40B4-BE49-F238E27FC236}">
                <a16:creationId xmlns:a16="http://schemas.microsoft.com/office/drawing/2014/main" id="{57765314-DF66-3545-8645-D65F8B1A8BF3}"/>
              </a:ext>
            </a:extLst>
          </p:cNvPr>
          <p:cNvPicPr>
            <a:picLocks noChangeAspect="1"/>
          </p:cNvPicPr>
          <p:nvPr/>
        </p:nvPicPr>
        <p:blipFill>
          <a:blip r:embed="rId2"/>
          <a:stretch>
            <a:fillRect/>
          </a:stretch>
        </p:blipFill>
        <p:spPr>
          <a:xfrm>
            <a:off x="138112" y="957262"/>
            <a:ext cx="8867775" cy="4943475"/>
          </a:xfrm>
          <a:prstGeom prst="rect">
            <a:avLst/>
          </a:prstGeom>
        </p:spPr>
      </p:pic>
    </p:spTree>
    <p:extLst>
      <p:ext uri="{BB962C8B-B14F-4D97-AF65-F5344CB8AC3E}">
        <p14:creationId xmlns:p14="http://schemas.microsoft.com/office/powerpoint/2010/main" val="3028649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9E4F-6D85-B28F-61DE-3E694E17A9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85499E-4820-9E1D-4BBF-404BADBE1521}"/>
              </a:ext>
            </a:extLst>
          </p:cNvPr>
          <p:cNvSpPr>
            <a:spLocks noGrp="1"/>
          </p:cNvSpPr>
          <p:nvPr>
            <p:ph idx="1"/>
          </p:nvPr>
        </p:nvSpPr>
        <p:spPr>
          <a:xfrm>
            <a:off x="3962400" y="914400"/>
            <a:ext cx="4495800" cy="5410200"/>
          </a:xfrm>
        </p:spPr>
        <p:txBody>
          <a:bodyPr/>
          <a:lstStyle/>
          <a:p>
            <a:pPr algn="l" rtl="0" fontAlgn="base"/>
            <a:r>
              <a:rPr lang="en-US" b="1" i="0" dirty="0">
                <a:solidFill>
                  <a:srgbClr val="273239"/>
                </a:solidFill>
                <a:effectLst/>
                <a:latin typeface="Nunito" panose="020F0502020204030204" pitchFamily="2" charset="0"/>
              </a:rPr>
              <a:t>Time Complexity: O(n), </a:t>
            </a:r>
            <a:r>
              <a:rPr lang="en-US" b="0" i="0" dirty="0">
                <a:solidFill>
                  <a:srgbClr val="273239"/>
                </a:solidFill>
                <a:effectLst/>
                <a:latin typeface="Nunito" panose="020F0502020204030204" pitchFamily="2" charset="0"/>
              </a:rPr>
              <a:t>Iteration over the string of size n one time.</a:t>
            </a:r>
            <a:br>
              <a:rPr lang="en-US" b="0" i="0" dirty="0">
                <a:solidFill>
                  <a:srgbClr val="273239"/>
                </a:solidFill>
                <a:effectLst/>
                <a:latin typeface="Nunito" panose="020F0502020204030204" pitchFamily="2" charset="0"/>
              </a:rPr>
            </a:br>
            <a:r>
              <a:rPr lang="en-US" b="1" i="0" dirty="0">
                <a:solidFill>
                  <a:srgbClr val="273239"/>
                </a:solidFill>
                <a:effectLst/>
                <a:latin typeface="Nunito" panose="020F0502020204030204" pitchFamily="2" charset="0"/>
              </a:rPr>
              <a:t>Auxiliary Space: O(n),</a:t>
            </a:r>
            <a:r>
              <a:rPr lang="en-US" b="0" i="0" dirty="0">
                <a:solidFill>
                  <a:srgbClr val="273239"/>
                </a:solidFill>
                <a:effectLst/>
                <a:latin typeface="Nunito" panose="020F0502020204030204" pitchFamily="2" charset="0"/>
              </a:rPr>
              <a:t> for the stack.</a:t>
            </a:r>
          </a:p>
          <a:p>
            <a:pPr algn="l" fontAlgn="base"/>
            <a:r>
              <a:rPr lang="en-US" b="1" i="0" dirty="0">
                <a:solidFill>
                  <a:srgbClr val="273239"/>
                </a:solidFill>
                <a:effectLst/>
                <a:latin typeface="Nunito" panose="020F0502020204030204" pitchFamily="2" charset="0"/>
              </a:rPr>
              <a:t>[Expected Approach 2] Without using Stack – O(n) Time and O(1) Space</a:t>
            </a:r>
          </a:p>
          <a:p>
            <a:endParaRPr lang="en-US" dirty="0"/>
          </a:p>
        </p:txBody>
      </p:sp>
      <p:sp>
        <p:nvSpPr>
          <p:cNvPr id="4" name="Slide Number Placeholder 3">
            <a:extLst>
              <a:ext uri="{FF2B5EF4-FFF2-40B4-BE49-F238E27FC236}">
                <a16:creationId xmlns:a16="http://schemas.microsoft.com/office/drawing/2014/main" id="{A41DE61A-AB7A-F7E9-4133-36D854532801}"/>
              </a:ext>
            </a:extLst>
          </p:cNvPr>
          <p:cNvSpPr>
            <a:spLocks noGrp="1"/>
          </p:cNvSpPr>
          <p:nvPr>
            <p:ph type="sldNum" sz="quarter" idx="10"/>
          </p:nvPr>
        </p:nvSpPr>
        <p:spPr/>
        <p:txBody>
          <a:bodyPr/>
          <a:lstStyle/>
          <a:p>
            <a:fld id="{BB936EA6-75EA-BC43-847D-098704264B3C}" type="slidenum">
              <a:rPr lang="en-US" smtClean="0"/>
              <a:pPr/>
              <a:t>45</a:t>
            </a:fld>
            <a:endParaRPr lang="en-US" sz="1400"/>
          </a:p>
        </p:txBody>
      </p:sp>
      <p:pic>
        <p:nvPicPr>
          <p:cNvPr id="8" name="Picture 7">
            <a:extLst>
              <a:ext uri="{FF2B5EF4-FFF2-40B4-BE49-F238E27FC236}">
                <a16:creationId xmlns:a16="http://schemas.microsoft.com/office/drawing/2014/main" id="{C6F0D223-851D-8332-1938-BECA9BE6EE0D}"/>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4319" y="-77011"/>
            <a:ext cx="3628313" cy="6858000"/>
          </a:xfrm>
          <a:prstGeom prst="rect">
            <a:avLst/>
          </a:prstGeom>
        </p:spPr>
      </p:pic>
    </p:spTree>
    <p:extLst>
      <p:ext uri="{BB962C8B-B14F-4D97-AF65-F5344CB8AC3E}">
        <p14:creationId xmlns:p14="http://schemas.microsoft.com/office/powerpoint/2010/main" val="1564614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9209F-20D4-4185-2345-4F2F159D51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B4F6FA-3059-E43E-79FE-B9BC5933421F}"/>
              </a:ext>
            </a:extLst>
          </p:cNvPr>
          <p:cNvSpPr>
            <a:spLocks noGrp="1"/>
          </p:cNvSpPr>
          <p:nvPr>
            <p:ph idx="1"/>
          </p:nvPr>
        </p:nvSpPr>
        <p:spPr/>
        <p:txBody>
          <a:bodyPr/>
          <a:lstStyle/>
          <a:p>
            <a:r>
              <a:rPr lang="en-US" dirty="0"/>
              <a:t># retain comments in </a:t>
            </a:r>
            <a:r>
              <a:rPr lang="en-US" dirty="0" err="1"/>
              <a:t>py</a:t>
            </a:r>
            <a:r>
              <a:rPr lang="en-US" dirty="0"/>
              <a:t> code</a:t>
            </a:r>
          </a:p>
          <a:p>
            <a:r>
              <a:rPr lang="en-US" dirty="0"/>
              <a:t>def </a:t>
            </a:r>
            <a:r>
              <a:rPr lang="en-US" dirty="0" err="1"/>
              <a:t>ispar</a:t>
            </a:r>
            <a:r>
              <a:rPr lang="en-US" dirty="0"/>
              <a:t>(s):</a:t>
            </a:r>
          </a:p>
          <a:p>
            <a:r>
              <a:rPr lang="en-US" dirty="0"/>
              <a:t>    stack = []</a:t>
            </a:r>
          </a:p>
          <a:p>
            <a:r>
              <a:rPr lang="en-US" dirty="0"/>
              <a:t>    for char in s:</a:t>
            </a:r>
          </a:p>
          <a:p>
            <a:r>
              <a:rPr lang="en-US" dirty="0"/>
              <a:t>      </a:t>
            </a:r>
          </a:p>
          <a:p>
            <a:r>
              <a:rPr lang="en-US" dirty="0"/>
              <a:t>        # Opening bracket</a:t>
            </a:r>
          </a:p>
          <a:p>
            <a:r>
              <a:rPr lang="en-US" dirty="0"/>
              <a:t>        if char in '({[':</a:t>
            </a:r>
          </a:p>
          <a:p>
            <a:r>
              <a:rPr lang="en-US" dirty="0"/>
              <a:t>            </a:t>
            </a:r>
            <a:r>
              <a:rPr lang="en-US" dirty="0" err="1"/>
              <a:t>stack.append</a:t>
            </a:r>
            <a:r>
              <a:rPr lang="en-US" dirty="0"/>
              <a:t>(char)</a:t>
            </a:r>
          </a:p>
          <a:p>
            <a:r>
              <a:rPr lang="en-US" dirty="0"/>
              <a:t>            </a:t>
            </a:r>
          </a:p>
          <a:p>
            <a:r>
              <a:rPr lang="en-US" dirty="0"/>
              <a:t>        # Closing Bracket    </a:t>
            </a:r>
          </a:p>
          <a:p>
            <a:r>
              <a:rPr lang="en-US" dirty="0"/>
              <a:t>        </a:t>
            </a:r>
            <a:r>
              <a:rPr lang="en-US" dirty="0" err="1"/>
              <a:t>elif</a:t>
            </a:r>
            <a:r>
              <a:rPr lang="en-US" dirty="0"/>
              <a:t> char in ')}]':</a:t>
            </a:r>
          </a:p>
          <a:p>
            <a:r>
              <a:rPr lang="en-US" dirty="0"/>
              <a:t>          </a:t>
            </a:r>
          </a:p>
          <a:p>
            <a:r>
              <a:rPr lang="en-US" dirty="0"/>
              <a:t>            # closing bracket without opening</a:t>
            </a:r>
          </a:p>
          <a:p>
            <a:r>
              <a:rPr lang="en-US" dirty="0"/>
              <a:t>            if not stack:</a:t>
            </a:r>
          </a:p>
          <a:p>
            <a:r>
              <a:rPr lang="en-US" dirty="0"/>
              <a:t>                return False</a:t>
            </a:r>
          </a:p>
          <a:p>
            <a:r>
              <a:rPr lang="en-US" dirty="0"/>
              <a:t>              </a:t>
            </a:r>
          </a:p>
          <a:p>
            <a:r>
              <a:rPr lang="en-US" dirty="0"/>
              <a:t>            # Else pop an item check for matching  </a:t>
            </a:r>
          </a:p>
          <a:p>
            <a:r>
              <a:rPr lang="en-US" dirty="0"/>
              <a:t>            top = </a:t>
            </a:r>
            <a:r>
              <a:rPr lang="en-US" dirty="0" err="1"/>
              <a:t>stack.pop</a:t>
            </a:r>
            <a:r>
              <a:rPr lang="en-US" dirty="0"/>
              <a:t>()</a:t>
            </a:r>
          </a:p>
          <a:p>
            <a:r>
              <a:rPr lang="en-US" dirty="0"/>
              <a:t>            if (top == '(' and char != ')') or \</a:t>
            </a:r>
          </a:p>
          <a:p>
            <a:r>
              <a:rPr lang="en-US" dirty="0"/>
              <a:t>               (top == '{' and char != '}') or \</a:t>
            </a:r>
          </a:p>
          <a:p>
            <a:r>
              <a:rPr lang="en-US" dirty="0"/>
              <a:t>               (top == '[' and char != ']'):</a:t>
            </a:r>
          </a:p>
          <a:p>
            <a:r>
              <a:rPr lang="en-US" dirty="0"/>
              <a:t>                return False</a:t>
            </a:r>
          </a:p>
          <a:p>
            <a:r>
              <a:rPr lang="en-US" dirty="0"/>
              <a:t>              </a:t>
            </a:r>
          </a:p>
          <a:p>
            <a:r>
              <a:rPr lang="en-US" dirty="0"/>
              <a:t>    # If an opening bracket without closing          </a:t>
            </a:r>
          </a:p>
          <a:p>
            <a:r>
              <a:rPr lang="en-US" dirty="0"/>
              <a:t>    return </a:t>
            </a:r>
            <a:r>
              <a:rPr lang="en-US" dirty="0" err="1"/>
              <a:t>len</a:t>
            </a:r>
            <a:r>
              <a:rPr lang="en-US" dirty="0"/>
              <a:t>(stack) == 0</a:t>
            </a:r>
          </a:p>
          <a:p>
            <a:endParaRPr lang="en-US" dirty="0"/>
          </a:p>
          <a:p>
            <a:r>
              <a:rPr lang="en-US" dirty="0"/>
              <a:t>s = '{()}[]'</a:t>
            </a:r>
          </a:p>
          <a:p>
            <a:endParaRPr lang="en-US" dirty="0"/>
          </a:p>
          <a:p>
            <a:r>
              <a:rPr lang="en-US" dirty="0"/>
              <a:t>if </a:t>
            </a:r>
            <a:r>
              <a:rPr lang="en-US" dirty="0" err="1"/>
              <a:t>ispar</a:t>
            </a:r>
            <a:r>
              <a:rPr lang="en-US" dirty="0"/>
              <a:t>(s):</a:t>
            </a:r>
          </a:p>
          <a:p>
            <a:r>
              <a:rPr lang="en-US" dirty="0"/>
              <a:t>    print("true")</a:t>
            </a:r>
          </a:p>
          <a:p>
            <a:r>
              <a:rPr lang="en-US" dirty="0"/>
              <a:t>else:</a:t>
            </a:r>
          </a:p>
          <a:p>
            <a:r>
              <a:rPr lang="en-US" dirty="0"/>
              <a:t>    print("false")</a:t>
            </a:r>
          </a:p>
          <a:p>
            <a:endParaRPr lang="en-US" dirty="0"/>
          </a:p>
        </p:txBody>
      </p:sp>
      <p:sp>
        <p:nvSpPr>
          <p:cNvPr id="4" name="Slide Number Placeholder 3">
            <a:extLst>
              <a:ext uri="{FF2B5EF4-FFF2-40B4-BE49-F238E27FC236}">
                <a16:creationId xmlns:a16="http://schemas.microsoft.com/office/drawing/2014/main" id="{46628938-A187-C2EF-9364-2399D5222520}"/>
              </a:ext>
            </a:extLst>
          </p:cNvPr>
          <p:cNvSpPr>
            <a:spLocks noGrp="1"/>
          </p:cNvSpPr>
          <p:nvPr>
            <p:ph type="sldNum" sz="quarter" idx="10"/>
          </p:nvPr>
        </p:nvSpPr>
        <p:spPr/>
        <p:txBody>
          <a:bodyPr/>
          <a:lstStyle/>
          <a:p>
            <a:fld id="{BB936EA6-75EA-BC43-847D-098704264B3C}" type="slidenum">
              <a:rPr lang="en-US" smtClean="0"/>
              <a:pPr/>
              <a:t>46</a:t>
            </a:fld>
            <a:endParaRPr lang="en-US" sz="1400"/>
          </a:p>
        </p:txBody>
      </p:sp>
    </p:spTree>
    <p:extLst>
      <p:ext uri="{BB962C8B-B14F-4D97-AF65-F5344CB8AC3E}">
        <p14:creationId xmlns:p14="http://schemas.microsoft.com/office/powerpoint/2010/main" val="894494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6E52-1900-5461-F08A-6AE7088855DA}"/>
              </a:ext>
            </a:extLst>
          </p:cNvPr>
          <p:cNvSpPr>
            <a:spLocks noGrp="1"/>
          </p:cNvSpPr>
          <p:nvPr>
            <p:ph type="title"/>
          </p:nvPr>
        </p:nvSpPr>
        <p:spPr/>
        <p:txBody>
          <a:bodyPr/>
          <a:lstStyle/>
          <a:p>
            <a:r>
              <a:rPr lang="fa-IR" dirty="0"/>
              <a:t>پشته و کاربردهای آن در جستجوی فضای حالت</a:t>
            </a:r>
            <a:endParaRPr lang="en-US" dirty="0"/>
          </a:p>
        </p:txBody>
      </p:sp>
      <p:sp>
        <p:nvSpPr>
          <p:cNvPr id="3" name="Content Placeholder 2">
            <a:extLst>
              <a:ext uri="{FF2B5EF4-FFF2-40B4-BE49-F238E27FC236}">
                <a16:creationId xmlns:a16="http://schemas.microsoft.com/office/drawing/2014/main" id="{81F99CAB-6C39-6851-8D8A-73CCBC19ACCF}"/>
              </a:ext>
            </a:extLst>
          </p:cNvPr>
          <p:cNvSpPr>
            <a:spLocks noGrp="1"/>
          </p:cNvSpPr>
          <p:nvPr>
            <p:ph idx="1"/>
          </p:nvPr>
        </p:nvSpPr>
        <p:spPr>
          <a:xfrm>
            <a:off x="609600" y="914400"/>
            <a:ext cx="7848600" cy="2667000"/>
          </a:xfrm>
        </p:spPr>
        <p:txBody>
          <a:bodyPr/>
          <a:lstStyle/>
          <a:p>
            <a:pPr algn="r" rtl="1"/>
            <a:r>
              <a:rPr lang="fa-IR" dirty="0"/>
              <a:t>مساله </a:t>
            </a:r>
            <a:r>
              <a:rPr lang="en-US" dirty="0"/>
              <a:t>n</a:t>
            </a:r>
            <a:r>
              <a:rPr lang="fa-IR" dirty="0"/>
              <a:t> وزیر</a:t>
            </a:r>
            <a:endParaRPr lang="en-US" dirty="0"/>
          </a:p>
        </p:txBody>
      </p:sp>
      <p:sp>
        <p:nvSpPr>
          <p:cNvPr id="4" name="Slide Number Placeholder 3">
            <a:extLst>
              <a:ext uri="{FF2B5EF4-FFF2-40B4-BE49-F238E27FC236}">
                <a16:creationId xmlns:a16="http://schemas.microsoft.com/office/drawing/2014/main" id="{6BAEF3D7-B4BC-584C-7090-F1568B597240}"/>
              </a:ext>
            </a:extLst>
          </p:cNvPr>
          <p:cNvSpPr>
            <a:spLocks noGrp="1"/>
          </p:cNvSpPr>
          <p:nvPr>
            <p:ph type="sldNum" sz="quarter" idx="10"/>
          </p:nvPr>
        </p:nvSpPr>
        <p:spPr/>
        <p:txBody>
          <a:bodyPr/>
          <a:lstStyle/>
          <a:p>
            <a:fld id="{BB936EA6-75EA-BC43-847D-098704264B3C}" type="slidenum">
              <a:rPr lang="en-US" smtClean="0"/>
              <a:pPr/>
              <a:t>47</a:t>
            </a:fld>
            <a:endParaRPr lang="en-US" sz="1400"/>
          </a:p>
        </p:txBody>
      </p:sp>
      <p:grpSp>
        <p:nvGrpSpPr>
          <p:cNvPr id="5" name="Group 4">
            <a:extLst>
              <a:ext uri="{FF2B5EF4-FFF2-40B4-BE49-F238E27FC236}">
                <a16:creationId xmlns:a16="http://schemas.microsoft.com/office/drawing/2014/main" id="{D45EF531-1AF4-A6DB-F154-8028680DCE87}"/>
              </a:ext>
            </a:extLst>
          </p:cNvPr>
          <p:cNvGrpSpPr/>
          <p:nvPr/>
        </p:nvGrpSpPr>
        <p:grpSpPr>
          <a:xfrm>
            <a:off x="560695" y="2488684"/>
            <a:ext cx="3316322" cy="1125302"/>
            <a:chOff x="950878" y="4105951"/>
            <a:chExt cx="6519965" cy="2200951"/>
          </a:xfrm>
        </p:grpSpPr>
        <p:grpSp>
          <p:nvGrpSpPr>
            <p:cNvPr id="6" name="Group 5">
              <a:extLst>
                <a:ext uri="{FF2B5EF4-FFF2-40B4-BE49-F238E27FC236}">
                  <a16:creationId xmlns:a16="http://schemas.microsoft.com/office/drawing/2014/main" id="{EDBE5C8D-6BFE-D5BB-B7D0-2346DE4253CC}"/>
                </a:ext>
              </a:extLst>
            </p:cNvPr>
            <p:cNvGrpSpPr/>
            <p:nvPr/>
          </p:nvGrpSpPr>
          <p:grpSpPr>
            <a:xfrm>
              <a:off x="950878" y="4105951"/>
              <a:ext cx="1146243" cy="1676400"/>
              <a:chOff x="1295400" y="3505200"/>
              <a:chExt cx="2133600" cy="2667000"/>
            </a:xfrm>
          </p:grpSpPr>
          <p:sp>
            <p:nvSpPr>
              <p:cNvPr id="38" name="Rectangle 37">
                <a:extLst>
                  <a:ext uri="{FF2B5EF4-FFF2-40B4-BE49-F238E27FC236}">
                    <a16:creationId xmlns:a16="http://schemas.microsoft.com/office/drawing/2014/main" id="{A9E64114-E743-1123-5EF5-708DF1C9729A}"/>
                  </a:ext>
                </a:extLst>
              </p:cNvPr>
              <p:cNvSpPr/>
              <p:nvPr/>
            </p:nvSpPr>
            <p:spPr bwMode="auto">
              <a:xfrm>
                <a:off x="1295400" y="3505200"/>
                <a:ext cx="2133600" cy="2667000"/>
              </a:xfrm>
              <a:prstGeom prst="rect">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pic>
            <p:nvPicPr>
              <p:cNvPr id="39" name="Graphic 38">
                <a:extLst>
                  <a:ext uri="{FF2B5EF4-FFF2-40B4-BE49-F238E27FC236}">
                    <a16:creationId xmlns:a16="http://schemas.microsoft.com/office/drawing/2014/main" id="{298677AE-3410-8D39-A9BF-6F4850F77806}"/>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rot="16200000">
                <a:off x="1053852" y="3899148"/>
                <a:ext cx="2540496" cy="1905000"/>
              </a:xfrm>
              <a:prstGeom prst="rect">
                <a:avLst/>
              </a:prstGeom>
            </p:spPr>
          </p:pic>
        </p:grpSp>
        <p:grpSp>
          <p:nvGrpSpPr>
            <p:cNvPr id="7" name="Group 6">
              <a:extLst>
                <a:ext uri="{FF2B5EF4-FFF2-40B4-BE49-F238E27FC236}">
                  <a16:creationId xmlns:a16="http://schemas.microsoft.com/office/drawing/2014/main" id="{269006CE-4EE9-D8CF-7882-249E4C37FCE4}"/>
                </a:ext>
              </a:extLst>
            </p:cNvPr>
            <p:cNvGrpSpPr/>
            <p:nvPr/>
          </p:nvGrpSpPr>
          <p:grpSpPr>
            <a:xfrm>
              <a:off x="3637739" y="4105951"/>
              <a:ext cx="1146243" cy="1676400"/>
              <a:chOff x="1295400" y="3505200"/>
              <a:chExt cx="2133600" cy="2667000"/>
            </a:xfrm>
          </p:grpSpPr>
          <p:sp>
            <p:nvSpPr>
              <p:cNvPr id="36" name="Rectangle 35">
                <a:extLst>
                  <a:ext uri="{FF2B5EF4-FFF2-40B4-BE49-F238E27FC236}">
                    <a16:creationId xmlns:a16="http://schemas.microsoft.com/office/drawing/2014/main" id="{AB5171D7-262E-6F85-5D5D-7F3E87FA020B}"/>
                  </a:ext>
                </a:extLst>
              </p:cNvPr>
              <p:cNvSpPr/>
              <p:nvPr/>
            </p:nvSpPr>
            <p:spPr bwMode="auto">
              <a:xfrm>
                <a:off x="1295400" y="3505200"/>
                <a:ext cx="2133600" cy="2667000"/>
              </a:xfrm>
              <a:prstGeom prst="rect">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pic>
            <p:nvPicPr>
              <p:cNvPr id="37" name="Graphic 36">
                <a:extLst>
                  <a:ext uri="{FF2B5EF4-FFF2-40B4-BE49-F238E27FC236}">
                    <a16:creationId xmlns:a16="http://schemas.microsoft.com/office/drawing/2014/main" id="{6F4D2709-302A-7908-5931-016CBFE7CB55}"/>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rot="16200000">
                <a:off x="1053852" y="3899148"/>
                <a:ext cx="2540496" cy="1905000"/>
              </a:xfrm>
              <a:prstGeom prst="rect">
                <a:avLst/>
              </a:prstGeom>
            </p:spPr>
          </p:pic>
        </p:grpSp>
        <p:grpSp>
          <p:nvGrpSpPr>
            <p:cNvPr id="8" name="Group 7">
              <a:extLst>
                <a:ext uri="{FF2B5EF4-FFF2-40B4-BE49-F238E27FC236}">
                  <a16:creationId xmlns:a16="http://schemas.microsoft.com/office/drawing/2014/main" id="{24111C90-44A8-44CD-8DE9-E9238E086DD9}"/>
                </a:ext>
              </a:extLst>
            </p:cNvPr>
            <p:cNvGrpSpPr/>
            <p:nvPr/>
          </p:nvGrpSpPr>
          <p:grpSpPr>
            <a:xfrm>
              <a:off x="6324600" y="4105951"/>
              <a:ext cx="1146243" cy="1676400"/>
              <a:chOff x="1295400" y="3505200"/>
              <a:chExt cx="2133600" cy="2667000"/>
            </a:xfrm>
          </p:grpSpPr>
          <p:sp>
            <p:nvSpPr>
              <p:cNvPr id="34" name="Rectangle 33">
                <a:extLst>
                  <a:ext uri="{FF2B5EF4-FFF2-40B4-BE49-F238E27FC236}">
                    <a16:creationId xmlns:a16="http://schemas.microsoft.com/office/drawing/2014/main" id="{C81E032D-FE0B-3030-6319-17A078E30679}"/>
                  </a:ext>
                </a:extLst>
              </p:cNvPr>
              <p:cNvSpPr/>
              <p:nvPr/>
            </p:nvSpPr>
            <p:spPr bwMode="auto">
              <a:xfrm>
                <a:off x="1295400" y="3505200"/>
                <a:ext cx="2133600" cy="2667000"/>
              </a:xfrm>
              <a:prstGeom prst="rect">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pic>
            <p:nvPicPr>
              <p:cNvPr id="35" name="Graphic 34">
                <a:extLst>
                  <a:ext uri="{FF2B5EF4-FFF2-40B4-BE49-F238E27FC236}">
                    <a16:creationId xmlns:a16="http://schemas.microsoft.com/office/drawing/2014/main" id="{BD066600-E80B-84A7-92D8-256A1358520D}"/>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rot="16200000">
                <a:off x="1053852" y="3899148"/>
                <a:ext cx="2540496" cy="1905000"/>
              </a:xfrm>
              <a:prstGeom prst="rect">
                <a:avLst/>
              </a:prstGeom>
            </p:spPr>
          </p:pic>
        </p:grpSp>
        <p:cxnSp>
          <p:nvCxnSpPr>
            <p:cNvPr id="18" name="Straight Arrow Connector 17">
              <a:extLst>
                <a:ext uri="{FF2B5EF4-FFF2-40B4-BE49-F238E27FC236}">
                  <a16:creationId xmlns:a16="http://schemas.microsoft.com/office/drawing/2014/main" id="{CF948A05-8194-136B-9D7C-7426E0F6C86D}"/>
                </a:ext>
              </a:extLst>
            </p:cNvPr>
            <p:cNvCxnSpPr/>
            <p:nvPr/>
          </p:nvCxnSpPr>
          <p:spPr bwMode="auto">
            <a:xfrm flipV="1">
              <a:off x="1828800" y="4105951"/>
              <a:ext cx="1808939" cy="694649"/>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22" name="Straight Arrow Connector 21">
              <a:extLst>
                <a:ext uri="{FF2B5EF4-FFF2-40B4-BE49-F238E27FC236}">
                  <a16:creationId xmlns:a16="http://schemas.microsoft.com/office/drawing/2014/main" id="{7761502F-EFB4-0FDC-5185-4D26B4265963}"/>
                </a:ext>
              </a:extLst>
            </p:cNvPr>
            <p:cNvCxnSpPr/>
            <p:nvPr/>
          </p:nvCxnSpPr>
          <p:spPr bwMode="auto">
            <a:xfrm flipV="1">
              <a:off x="4533900" y="4168438"/>
              <a:ext cx="1808939" cy="694649"/>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23" name="Straight Arrow Connector 22">
              <a:extLst>
                <a:ext uri="{FF2B5EF4-FFF2-40B4-BE49-F238E27FC236}">
                  <a16:creationId xmlns:a16="http://schemas.microsoft.com/office/drawing/2014/main" id="{1F64F285-2850-EADE-E7F5-FA154F691AA8}"/>
                </a:ext>
              </a:extLst>
            </p:cNvPr>
            <p:cNvCxnSpPr>
              <a:cxnSpLocks/>
            </p:cNvCxnSpPr>
            <p:nvPr/>
          </p:nvCxnSpPr>
          <p:spPr bwMode="auto">
            <a:xfrm flipH="1" flipV="1">
              <a:off x="4533900" y="4952289"/>
              <a:ext cx="1708825" cy="813033"/>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25" name="Straight Arrow Connector 24">
              <a:extLst>
                <a:ext uri="{FF2B5EF4-FFF2-40B4-BE49-F238E27FC236}">
                  <a16:creationId xmlns:a16="http://schemas.microsoft.com/office/drawing/2014/main" id="{1116B8CB-F397-24F3-E613-D7DF4BD5CD46}"/>
                </a:ext>
              </a:extLst>
            </p:cNvPr>
            <p:cNvCxnSpPr>
              <a:cxnSpLocks/>
            </p:cNvCxnSpPr>
            <p:nvPr/>
          </p:nvCxnSpPr>
          <p:spPr bwMode="auto">
            <a:xfrm flipH="1" flipV="1">
              <a:off x="1755032" y="4884959"/>
              <a:ext cx="1832649" cy="880363"/>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31" name="TextBox 30">
              <a:extLst>
                <a:ext uri="{FF2B5EF4-FFF2-40B4-BE49-F238E27FC236}">
                  <a16:creationId xmlns:a16="http://schemas.microsoft.com/office/drawing/2014/main" id="{F3C34AD2-7414-7926-54B9-12ED184FB240}"/>
                </a:ext>
              </a:extLst>
            </p:cNvPr>
            <p:cNvSpPr txBox="1"/>
            <p:nvPr/>
          </p:nvSpPr>
          <p:spPr>
            <a:xfrm>
              <a:off x="1327039" y="5937570"/>
              <a:ext cx="352982" cy="369332"/>
            </a:xfrm>
            <a:prstGeom prst="rect">
              <a:avLst/>
            </a:prstGeom>
            <a:noFill/>
          </p:spPr>
          <p:txBody>
            <a:bodyPr wrap="none" rtlCol="0">
              <a:spAutoFit/>
            </a:bodyPr>
            <a:lstStyle/>
            <a:p>
              <a:r>
                <a:rPr lang="en-US" dirty="0"/>
                <a:t>A</a:t>
              </a:r>
            </a:p>
          </p:txBody>
        </p:sp>
        <p:sp>
          <p:nvSpPr>
            <p:cNvPr id="32" name="TextBox 31">
              <a:extLst>
                <a:ext uri="{FF2B5EF4-FFF2-40B4-BE49-F238E27FC236}">
                  <a16:creationId xmlns:a16="http://schemas.microsoft.com/office/drawing/2014/main" id="{92B18425-AE64-B3C7-B747-CF71D319EDA7}"/>
                </a:ext>
              </a:extLst>
            </p:cNvPr>
            <p:cNvSpPr txBox="1"/>
            <p:nvPr/>
          </p:nvSpPr>
          <p:spPr>
            <a:xfrm>
              <a:off x="4013900" y="5937570"/>
              <a:ext cx="330540" cy="369332"/>
            </a:xfrm>
            <a:prstGeom prst="rect">
              <a:avLst/>
            </a:prstGeom>
            <a:noFill/>
          </p:spPr>
          <p:txBody>
            <a:bodyPr wrap="none" rtlCol="0">
              <a:spAutoFit/>
            </a:bodyPr>
            <a:lstStyle/>
            <a:p>
              <a:r>
                <a:rPr lang="en-US" dirty="0"/>
                <a:t>B</a:t>
              </a:r>
            </a:p>
          </p:txBody>
        </p:sp>
        <p:sp>
          <p:nvSpPr>
            <p:cNvPr id="33" name="TextBox 32">
              <a:extLst>
                <a:ext uri="{FF2B5EF4-FFF2-40B4-BE49-F238E27FC236}">
                  <a16:creationId xmlns:a16="http://schemas.microsoft.com/office/drawing/2014/main" id="{39691187-1AEE-D8FB-AF41-71392265FD1A}"/>
                </a:ext>
              </a:extLst>
            </p:cNvPr>
            <p:cNvSpPr txBox="1"/>
            <p:nvPr/>
          </p:nvSpPr>
          <p:spPr>
            <a:xfrm>
              <a:off x="6721230" y="5937570"/>
              <a:ext cx="324128" cy="369332"/>
            </a:xfrm>
            <a:prstGeom prst="rect">
              <a:avLst/>
            </a:prstGeom>
            <a:noFill/>
          </p:spPr>
          <p:txBody>
            <a:bodyPr wrap="none" rtlCol="0">
              <a:spAutoFit/>
            </a:bodyPr>
            <a:lstStyle/>
            <a:p>
              <a:r>
                <a:rPr lang="en-US" dirty="0"/>
                <a:t>C</a:t>
              </a:r>
            </a:p>
          </p:txBody>
        </p:sp>
      </p:grpSp>
      <p:sp>
        <p:nvSpPr>
          <p:cNvPr id="40" name="Oval 39">
            <a:extLst>
              <a:ext uri="{FF2B5EF4-FFF2-40B4-BE49-F238E27FC236}">
                <a16:creationId xmlns:a16="http://schemas.microsoft.com/office/drawing/2014/main" id="{0419A9DF-9070-047B-0463-7989DE4419EF}"/>
              </a:ext>
            </a:extLst>
          </p:cNvPr>
          <p:cNvSpPr/>
          <p:nvPr/>
        </p:nvSpPr>
        <p:spPr bwMode="auto">
          <a:xfrm>
            <a:off x="581518" y="1622357"/>
            <a:ext cx="583026"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41" name="Oval 40">
            <a:extLst>
              <a:ext uri="{FF2B5EF4-FFF2-40B4-BE49-F238E27FC236}">
                <a16:creationId xmlns:a16="http://schemas.microsoft.com/office/drawing/2014/main" id="{528B5AC6-E725-B2A1-4A85-5A697509E83E}"/>
              </a:ext>
            </a:extLst>
          </p:cNvPr>
          <p:cNvSpPr/>
          <p:nvPr/>
        </p:nvSpPr>
        <p:spPr bwMode="auto">
          <a:xfrm>
            <a:off x="1995287" y="1603307"/>
            <a:ext cx="583026"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42" name="Oval 41">
            <a:extLst>
              <a:ext uri="{FF2B5EF4-FFF2-40B4-BE49-F238E27FC236}">
                <a16:creationId xmlns:a16="http://schemas.microsoft.com/office/drawing/2014/main" id="{5216999D-10CE-3E8E-0506-17C6E4F82E70}"/>
              </a:ext>
            </a:extLst>
          </p:cNvPr>
          <p:cNvSpPr/>
          <p:nvPr/>
        </p:nvSpPr>
        <p:spPr bwMode="auto">
          <a:xfrm>
            <a:off x="3558209" y="1603307"/>
            <a:ext cx="583026"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cxnSp>
        <p:nvCxnSpPr>
          <p:cNvPr id="43" name="Straight Arrow Connector 42">
            <a:extLst>
              <a:ext uri="{FF2B5EF4-FFF2-40B4-BE49-F238E27FC236}">
                <a16:creationId xmlns:a16="http://schemas.microsoft.com/office/drawing/2014/main" id="{3315F08E-B417-824C-3CA8-802A6FC05FD1}"/>
              </a:ext>
            </a:extLst>
          </p:cNvPr>
          <p:cNvCxnSpPr>
            <a:cxnSpLocks/>
            <a:stCxn id="40" idx="7"/>
            <a:endCxn id="41" idx="1"/>
          </p:cNvCxnSpPr>
          <p:nvPr/>
        </p:nvCxnSpPr>
        <p:spPr bwMode="auto">
          <a:xfrm flipV="1">
            <a:off x="1079162" y="1684013"/>
            <a:ext cx="1001507" cy="1905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44" name="Straight Arrow Connector 43">
            <a:extLst>
              <a:ext uri="{FF2B5EF4-FFF2-40B4-BE49-F238E27FC236}">
                <a16:creationId xmlns:a16="http://schemas.microsoft.com/office/drawing/2014/main" id="{3111DDF3-97B6-65FF-F1A6-4C047D225B19}"/>
              </a:ext>
            </a:extLst>
          </p:cNvPr>
          <p:cNvCxnSpPr>
            <a:cxnSpLocks/>
            <a:stCxn id="41" idx="7"/>
            <a:endCxn id="42" idx="1"/>
          </p:cNvCxnSpPr>
          <p:nvPr/>
        </p:nvCxnSpPr>
        <p:spPr bwMode="auto">
          <a:xfrm>
            <a:off x="2492931" y="1684013"/>
            <a:ext cx="115066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45" name="Straight Arrow Connector 44">
            <a:extLst>
              <a:ext uri="{FF2B5EF4-FFF2-40B4-BE49-F238E27FC236}">
                <a16:creationId xmlns:a16="http://schemas.microsoft.com/office/drawing/2014/main" id="{180233C1-0165-C5DD-4C5D-FF67BE2A6B4C}"/>
              </a:ext>
            </a:extLst>
          </p:cNvPr>
          <p:cNvCxnSpPr>
            <a:cxnSpLocks/>
            <a:stCxn id="42" idx="2"/>
            <a:endCxn id="41" idx="6"/>
          </p:cNvCxnSpPr>
          <p:nvPr/>
        </p:nvCxnSpPr>
        <p:spPr bwMode="auto">
          <a:xfrm flipH="1">
            <a:off x="2578313" y="1878856"/>
            <a:ext cx="979896"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46" name="Straight Arrow Connector 45">
            <a:extLst>
              <a:ext uri="{FF2B5EF4-FFF2-40B4-BE49-F238E27FC236}">
                <a16:creationId xmlns:a16="http://schemas.microsoft.com/office/drawing/2014/main" id="{8F67A121-BCCB-E025-BD13-0F2F8F658A44}"/>
              </a:ext>
            </a:extLst>
          </p:cNvPr>
          <p:cNvCxnSpPr>
            <a:cxnSpLocks/>
            <a:stCxn id="41" idx="2"/>
            <a:endCxn id="40" idx="6"/>
          </p:cNvCxnSpPr>
          <p:nvPr/>
        </p:nvCxnSpPr>
        <p:spPr bwMode="auto">
          <a:xfrm flipH="1">
            <a:off x="1164544" y="1878856"/>
            <a:ext cx="830743" cy="1905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47" name="Oval 46">
            <a:extLst>
              <a:ext uri="{FF2B5EF4-FFF2-40B4-BE49-F238E27FC236}">
                <a16:creationId xmlns:a16="http://schemas.microsoft.com/office/drawing/2014/main" id="{99F9D01B-A9BA-18AD-9FE4-E5DB93DCB796}"/>
              </a:ext>
            </a:extLst>
          </p:cNvPr>
          <p:cNvSpPr/>
          <p:nvPr/>
        </p:nvSpPr>
        <p:spPr bwMode="auto">
          <a:xfrm>
            <a:off x="6383759" y="2202409"/>
            <a:ext cx="869507"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S1</a:t>
            </a:r>
            <a:endParaRPr kumimoji="1" lang="en-US" sz="1800" b="0" i="0" u="none" strike="noStrike" cap="none" normalizeH="0" baseline="0" dirty="0">
              <a:ln>
                <a:noFill/>
              </a:ln>
              <a:solidFill>
                <a:schemeClr val="tx1"/>
              </a:solidFill>
              <a:effectLst/>
              <a:latin typeface="Comic Sans MS" charset="0"/>
            </a:endParaRPr>
          </a:p>
        </p:txBody>
      </p:sp>
      <p:sp>
        <p:nvSpPr>
          <p:cNvPr id="48" name="Oval 47">
            <a:extLst>
              <a:ext uri="{FF2B5EF4-FFF2-40B4-BE49-F238E27FC236}">
                <a16:creationId xmlns:a16="http://schemas.microsoft.com/office/drawing/2014/main" id="{EBAB9A42-EBE1-A0D9-1DD3-364DA34D1487}"/>
              </a:ext>
            </a:extLst>
          </p:cNvPr>
          <p:cNvSpPr/>
          <p:nvPr/>
        </p:nvSpPr>
        <p:spPr bwMode="auto">
          <a:xfrm>
            <a:off x="5621759" y="3295653"/>
            <a:ext cx="869507"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S2</a:t>
            </a:r>
            <a:endParaRPr kumimoji="1" lang="en-US" sz="1800" b="0" i="0" u="none" strike="noStrike" cap="none" normalizeH="0" baseline="0" dirty="0">
              <a:ln>
                <a:noFill/>
              </a:ln>
              <a:solidFill>
                <a:schemeClr val="tx1"/>
              </a:solidFill>
              <a:effectLst/>
              <a:latin typeface="Comic Sans MS" charset="0"/>
            </a:endParaRPr>
          </a:p>
        </p:txBody>
      </p:sp>
      <p:sp>
        <p:nvSpPr>
          <p:cNvPr id="49" name="Oval 48">
            <a:extLst>
              <a:ext uri="{FF2B5EF4-FFF2-40B4-BE49-F238E27FC236}">
                <a16:creationId xmlns:a16="http://schemas.microsoft.com/office/drawing/2014/main" id="{111B5B1B-436C-0EEB-69A1-B80FE447DB45}"/>
              </a:ext>
            </a:extLst>
          </p:cNvPr>
          <p:cNvSpPr/>
          <p:nvPr/>
        </p:nvSpPr>
        <p:spPr bwMode="auto">
          <a:xfrm>
            <a:off x="4796324" y="4544104"/>
            <a:ext cx="869507"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Comic Sans MS" charset="0"/>
              </a:rPr>
              <a:t>S3</a:t>
            </a:r>
          </a:p>
        </p:txBody>
      </p:sp>
      <p:sp>
        <p:nvSpPr>
          <p:cNvPr id="50" name="Oval 49">
            <a:extLst>
              <a:ext uri="{FF2B5EF4-FFF2-40B4-BE49-F238E27FC236}">
                <a16:creationId xmlns:a16="http://schemas.microsoft.com/office/drawing/2014/main" id="{489C4173-CEC7-975F-17DF-BE9533690C56}"/>
              </a:ext>
            </a:extLst>
          </p:cNvPr>
          <p:cNvSpPr/>
          <p:nvPr/>
        </p:nvSpPr>
        <p:spPr bwMode="auto">
          <a:xfrm>
            <a:off x="6217092" y="4576052"/>
            <a:ext cx="869507"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Comic Sans MS" charset="0"/>
              </a:rPr>
              <a:t>S4</a:t>
            </a:r>
          </a:p>
        </p:txBody>
      </p:sp>
      <p:sp>
        <p:nvSpPr>
          <p:cNvPr id="51" name="Oval 50">
            <a:extLst>
              <a:ext uri="{FF2B5EF4-FFF2-40B4-BE49-F238E27FC236}">
                <a16:creationId xmlns:a16="http://schemas.microsoft.com/office/drawing/2014/main" id="{319CFAD3-F27D-694A-C546-E49CDC409ABB}"/>
              </a:ext>
            </a:extLst>
          </p:cNvPr>
          <p:cNvSpPr/>
          <p:nvPr/>
        </p:nvSpPr>
        <p:spPr bwMode="auto">
          <a:xfrm>
            <a:off x="7241543" y="3070245"/>
            <a:ext cx="869507" cy="551098"/>
          </a:xfrm>
          <a:prstGeom prst="ellips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Comic Sans MS" charset="0"/>
              </a:rPr>
              <a:t>S5</a:t>
            </a:r>
          </a:p>
        </p:txBody>
      </p:sp>
      <p:sp>
        <p:nvSpPr>
          <p:cNvPr id="52" name="TextBox 51">
            <a:extLst>
              <a:ext uri="{FF2B5EF4-FFF2-40B4-BE49-F238E27FC236}">
                <a16:creationId xmlns:a16="http://schemas.microsoft.com/office/drawing/2014/main" id="{3E6C52CE-334A-1155-3466-4E3A3AE37AB1}"/>
              </a:ext>
            </a:extLst>
          </p:cNvPr>
          <p:cNvSpPr txBox="1"/>
          <p:nvPr/>
        </p:nvSpPr>
        <p:spPr>
          <a:xfrm>
            <a:off x="4973744" y="1695362"/>
            <a:ext cx="3286477" cy="369332"/>
          </a:xfrm>
          <a:prstGeom prst="rect">
            <a:avLst/>
          </a:prstGeom>
          <a:noFill/>
        </p:spPr>
        <p:txBody>
          <a:bodyPr wrap="none" rtlCol="0">
            <a:spAutoFit/>
          </a:bodyPr>
          <a:lstStyle/>
          <a:p>
            <a:r>
              <a:rPr lang="fa-IR" dirty="0"/>
              <a:t>مناسب برای ذخیره حالت فضای نمونه ای</a:t>
            </a:r>
          </a:p>
        </p:txBody>
      </p:sp>
      <p:cxnSp>
        <p:nvCxnSpPr>
          <p:cNvPr id="53" name="Straight Arrow Connector 52">
            <a:extLst>
              <a:ext uri="{FF2B5EF4-FFF2-40B4-BE49-F238E27FC236}">
                <a16:creationId xmlns:a16="http://schemas.microsoft.com/office/drawing/2014/main" id="{8C7A0EDF-CEB1-90FB-68E1-922AC6AD84DC}"/>
              </a:ext>
            </a:extLst>
          </p:cNvPr>
          <p:cNvCxnSpPr>
            <a:cxnSpLocks/>
            <a:stCxn id="47" idx="2"/>
            <a:endCxn id="48" idx="0"/>
          </p:cNvCxnSpPr>
          <p:nvPr/>
        </p:nvCxnSpPr>
        <p:spPr bwMode="auto">
          <a:xfrm flipH="1">
            <a:off x="6056513" y="2477958"/>
            <a:ext cx="327246" cy="817695"/>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54" name="Straight Arrow Connector 53">
            <a:extLst>
              <a:ext uri="{FF2B5EF4-FFF2-40B4-BE49-F238E27FC236}">
                <a16:creationId xmlns:a16="http://schemas.microsoft.com/office/drawing/2014/main" id="{E6B402CD-216E-A6A8-25CF-78882427C0D7}"/>
              </a:ext>
            </a:extLst>
          </p:cNvPr>
          <p:cNvCxnSpPr>
            <a:cxnSpLocks/>
            <a:stCxn id="48" idx="2"/>
            <a:endCxn id="49" idx="2"/>
          </p:cNvCxnSpPr>
          <p:nvPr/>
        </p:nvCxnSpPr>
        <p:spPr bwMode="auto">
          <a:xfrm flipH="1">
            <a:off x="4796324" y="3571202"/>
            <a:ext cx="825435" cy="1248451"/>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55" name="Straight Arrow Connector 54">
            <a:extLst>
              <a:ext uri="{FF2B5EF4-FFF2-40B4-BE49-F238E27FC236}">
                <a16:creationId xmlns:a16="http://schemas.microsoft.com/office/drawing/2014/main" id="{D46F945F-EE76-1F5F-ED6F-2D1A18D32324}"/>
              </a:ext>
            </a:extLst>
          </p:cNvPr>
          <p:cNvCxnSpPr>
            <a:cxnSpLocks/>
            <a:stCxn id="49" idx="6"/>
            <a:endCxn id="48" idx="3"/>
          </p:cNvCxnSpPr>
          <p:nvPr/>
        </p:nvCxnSpPr>
        <p:spPr bwMode="auto">
          <a:xfrm flipV="1">
            <a:off x="5665831" y="3766045"/>
            <a:ext cx="83264" cy="1053608"/>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56" name="Straight Arrow Connector 55">
            <a:extLst>
              <a:ext uri="{FF2B5EF4-FFF2-40B4-BE49-F238E27FC236}">
                <a16:creationId xmlns:a16="http://schemas.microsoft.com/office/drawing/2014/main" id="{6A4C15B5-2C10-2B94-3658-97010F6B5836}"/>
              </a:ext>
            </a:extLst>
          </p:cNvPr>
          <p:cNvCxnSpPr>
            <a:cxnSpLocks/>
            <a:stCxn id="48" idx="7"/>
            <a:endCxn id="47" idx="4"/>
          </p:cNvCxnSpPr>
          <p:nvPr/>
        </p:nvCxnSpPr>
        <p:spPr bwMode="auto">
          <a:xfrm flipV="1">
            <a:off x="6363930" y="2753507"/>
            <a:ext cx="454583" cy="622852"/>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57" name="Straight Arrow Connector 56">
            <a:extLst>
              <a:ext uri="{FF2B5EF4-FFF2-40B4-BE49-F238E27FC236}">
                <a16:creationId xmlns:a16="http://schemas.microsoft.com/office/drawing/2014/main" id="{7B69E00B-40E1-57EC-1CC8-9A42FD391D4B}"/>
              </a:ext>
            </a:extLst>
          </p:cNvPr>
          <p:cNvCxnSpPr>
            <a:cxnSpLocks/>
            <a:stCxn id="48" idx="5"/>
            <a:endCxn id="50" idx="2"/>
          </p:cNvCxnSpPr>
          <p:nvPr/>
        </p:nvCxnSpPr>
        <p:spPr bwMode="auto">
          <a:xfrm flipH="1">
            <a:off x="6217092" y="3766045"/>
            <a:ext cx="146838" cy="1085556"/>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58" name="Straight Arrow Connector 57">
            <a:extLst>
              <a:ext uri="{FF2B5EF4-FFF2-40B4-BE49-F238E27FC236}">
                <a16:creationId xmlns:a16="http://schemas.microsoft.com/office/drawing/2014/main" id="{1AAB2B94-42FC-4D4C-AA49-5EC405ED28AB}"/>
              </a:ext>
            </a:extLst>
          </p:cNvPr>
          <p:cNvCxnSpPr>
            <a:cxnSpLocks/>
            <a:stCxn id="50" idx="7"/>
            <a:endCxn id="48" idx="6"/>
          </p:cNvCxnSpPr>
          <p:nvPr/>
        </p:nvCxnSpPr>
        <p:spPr bwMode="auto">
          <a:xfrm flipH="1" flipV="1">
            <a:off x="6491266" y="3571202"/>
            <a:ext cx="467997" cy="1085556"/>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59" name="Straight Arrow Connector 58">
            <a:extLst>
              <a:ext uri="{FF2B5EF4-FFF2-40B4-BE49-F238E27FC236}">
                <a16:creationId xmlns:a16="http://schemas.microsoft.com/office/drawing/2014/main" id="{E0F8D508-CB5B-817B-867D-3A2E7DF915B9}"/>
              </a:ext>
            </a:extLst>
          </p:cNvPr>
          <p:cNvCxnSpPr>
            <a:cxnSpLocks/>
            <a:stCxn id="47" idx="5"/>
            <a:endCxn id="51" idx="1"/>
          </p:cNvCxnSpPr>
          <p:nvPr/>
        </p:nvCxnSpPr>
        <p:spPr bwMode="auto">
          <a:xfrm>
            <a:off x="7125930" y="2672801"/>
            <a:ext cx="242949" cy="47815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60" name="Straight Arrow Connector 59">
            <a:extLst>
              <a:ext uri="{FF2B5EF4-FFF2-40B4-BE49-F238E27FC236}">
                <a16:creationId xmlns:a16="http://schemas.microsoft.com/office/drawing/2014/main" id="{A8BEE7BC-1097-3BB7-C3F8-67ED02B4CF76}"/>
              </a:ext>
            </a:extLst>
          </p:cNvPr>
          <p:cNvCxnSpPr>
            <a:cxnSpLocks/>
            <a:stCxn id="51" idx="0"/>
            <a:endCxn id="47" idx="6"/>
          </p:cNvCxnSpPr>
          <p:nvPr/>
        </p:nvCxnSpPr>
        <p:spPr bwMode="auto">
          <a:xfrm flipH="1" flipV="1">
            <a:off x="7253266" y="2477958"/>
            <a:ext cx="423031" cy="592287"/>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Tree>
    <p:extLst>
      <p:ext uri="{BB962C8B-B14F-4D97-AF65-F5344CB8AC3E}">
        <p14:creationId xmlns:p14="http://schemas.microsoft.com/office/powerpoint/2010/main" val="1540117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94CB-8521-7ABC-17FD-C39CB81D967A}"/>
              </a:ext>
            </a:extLst>
          </p:cNvPr>
          <p:cNvSpPr>
            <a:spLocks noGrp="1"/>
          </p:cNvSpPr>
          <p:nvPr>
            <p:ph type="title"/>
          </p:nvPr>
        </p:nvSpPr>
        <p:spPr/>
        <p:txBody>
          <a:bodyPr/>
          <a:lstStyle/>
          <a:p>
            <a:r>
              <a:rPr lang="en-US" dirty="0" err="1"/>
              <a:t>nqueens</a:t>
            </a:r>
            <a:endParaRPr lang="en-US" dirty="0"/>
          </a:p>
        </p:txBody>
      </p:sp>
      <p:sp>
        <p:nvSpPr>
          <p:cNvPr id="3" name="Content Placeholder 2">
            <a:extLst>
              <a:ext uri="{FF2B5EF4-FFF2-40B4-BE49-F238E27FC236}">
                <a16:creationId xmlns:a16="http://schemas.microsoft.com/office/drawing/2014/main" id="{EB235A13-29CA-17AF-CA0B-AFD9A5F7839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BD3C0B9-3ABF-F669-9766-36103A71481D}"/>
              </a:ext>
            </a:extLst>
          </p:cNvPr>
          <p:cNvSpPr>
            <a:spLocks noGrp="1"/>
          </p:cNvSpPr>
          <p:nvPr>
            <p:ph type="sldNum" sz="quarter" idx="10"/>
          </p:nvPr>
        </p:nvSpPr>
        <p:spPr/>
        <p:txBody>
          <a:bodyPr/>
          <a:lstStyle/>
          <a:p>
            <a:fld id="{BB936EA6-75EA-BC43-847D-098704264B3C}" type="slidenum">
              <a:rPr lang="en-US" smtClean="0"/>
              <a:pPr/>
              <a:t>48</a:t>
            </a:fld>
            <a:endParaRPr lang="en-US" sz="1400"/>
          </a:p>
        </p:txBody>
      </p:sp>
      <p:pic>
        <p:nvPicPr>
          <p:cNvPr id="6" name="Picture 5">
            <a:extLst>
              <a:ext uri="{FF2B5EF4-FFF2-40B4-BE49-F238E27FC236}">
                <a16:creationId xmlns:a16="http://schemas.microsoft.com/office/drawing/2014/main" id="{F5646191-7145-56A6-3424-E5B169F8B4A6}"/>
              </a:ext>
            </a:extLst>
          </p:cNvPr>
          <p:cNvPicPr>
            <a:picLocks noChangeAspect="1"/>
          </p:cNvPicPr>
          <p:nvPr/>
        </p:nvPicPr>
        <p:blipFill>
          <a:blip r:embed="rId2"/>
          <a:stretch>
            <a:fillRect/>
          </a:stretch>
        </p:blipFill>
        <p:spPr>
          <a:xfrm>
            <a:off x="609600" y="894945"/>
            <a:ext cx="3371850" cy="3143250"/>
          </a:xfrm>
          <a:prstGeom prst="rect">
            <a:avLst/>
          </a:prstGeom>
        </p:spPr>
      </p:pic>
    </p:spTree>
    <p:extLst>
      <p:ext uri="{BB962C8B-B14F-4D97-AF65-F5344CB8AC3E}">
        <p14:creationId xmlns:p14="http://schemas.microsoft.com/office/powerpoint/2010/main" val="3569011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EB2E-DE5A-2048-B0E1-A47A6A9174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BB51F8-906C-DC33-6EF3-BC2BB1E0560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457C319-ED2F-E87C-FE34-3648C5858929}"/>
              </a:ext>
            </a:extLst>
          </p:cNvPr>
          <p:cNvSpPr>
            <a:spLocks noGrp="1"/>
          </p:cNvSpPr>
          <p:nvPr>
            <p:ph type="sldNum" sz="quarter" idx="10"/>
          </p:nvPr>
        </p:nvSpPr>
        <p:spPr/>
        <p:txBody>
          <a:bodyPr/>
          <a:lstStyle/>
          <a:p>
            <a:fld id="{BB936EA6-75EA-BC43-847D-098704264B3C}" type="slidenum">
              <a:rPr lang="en-US" smtClean="0"/>
              <a:pPr/>
              <a:t>49</a:t>
            </a:fld>
            <a:endParaRPr lang="en-US" sz="1400"/>
          </a:p>
        </p:txBody>
      </p:sp>
      <p:pic>
        <p:nvPicPr>
          <p:cNvPr id="4098" name="Picture 2" descr="Figure 2: The complete recursion tree of Gauss and Laquière’s algorithm for the 4 queens problem.">
            <a:extLst>
              <a:ext uri="{FF2B5EF4-FFF2-40B4-BE49-F238E27FC236}">
                <a16:creationId xmlns:a16="http://schemas.microsoft.com/office/drawing/2014/main" id="{6321C2CE-EF35-A3AF-47EB-092BEC06A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84963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7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2EAE-038B-4087-F9D4-E8CD7A8921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F1585B-C00C-E6AF-ABF0-D9D6CEFC9D07}"/>
              </a:ext>
            </a:extLst>
          </p:cNvPr>
          <p:cNvSpPr>
            <a:spLocks noGrp="1"/>
          </p:cNvSpPr>
          <p:nvPr>
            <p:ph idx="1"/>
          </p:nvPr>
        </p:nvSpPr>
        <p:spPr>
          <a:xfrm>
            <a:off x="609600" y="914400"/>
            <a:ext cx="7848600" cy="457200"/>
          </a:xfrm>
        </p:spPr>
        <p:txBody>
          <a:bodyPr/>
          <a:lstStyle/>
          <a:p>
            <a:pPr algn="r" rtl="1"/>
            <a:r>
              <a:rPr lang="fa-IR" dirty="0"/>
              <a:t>ترتیب خارج شدن برعکس ترتیب ورود به پشته است.</a:t>
            </a:r>
            <a:endParaRPr lang="en-US" dirty="0"/>
          </a:p>
        </p:txBody>
      </p:sp>
      <p:sp>
        <p:nvSpPr>
          <p:cNvPr id="4" name="Slide Number Placeholder 3">
            <a:extLst>
              <a:ext uri="{FF2B5EF4-FFF2-40B4-BE49-F238E27FC236}">
                <a16:creationId xmlns:a16="http://schemas.microsoft.com/office/drawing/2014/main" id="{21852CDD-425A-968B-E001-D41D29F756AE}"/>
              </a:ext>
            </a:extLst>
          </p:cNvPr>
          <p:cNvSpPr>
            <a:spLocks noGrp="1"/>
          </p:cNvSpPr>
          <p:nvPr>
            <p:ph type="sldNum" sz="quarter" idx="10"/>
          </p:nvPr>
        </p:nvSpPr>
        <p:spPr/>
        <p:txBody>
          <a:bodyPr/>
          <a:lstStyle/>
          <a:p>
            <a:fld id="{BB936EA6-75EA-BC43-847D-098704264B3C}" type="slidenum">
              <a:rPr lang="en-US" smtClean="0"/>
              <a:pPr/>
              <a:t>5</a:t>
            </a:fld>
            <a:endParaRPr lang="en-US" sz="1400"/>
          </a:p>
        </p:txBody>
      </p:sp>
      <p:sp>
        <p:nvSpPr>
          <p:cNvPr id="5" name="Rectangle 4">
            <a:extLst>
              <a:ext uri="{FF2B5EF4-FFF2-40B4-BE49-F238E27FC236}">
                <a16:creationId xmlns:a16="http://schemas.microsoft.com/office/drawing/2014/main" id="{FA7ADB7F-0872-2E8D-7BD4-9C365371BA2E}"/>
              </a:ext>
            </a:extLst>
          </p:cNvPr>
          <p:cNvSpPr/>
          <p:nvPr/>
        </p:nvSpPr>
        <p:spPr bwMode="auto">
          <a:xfrm>
            <a:off x="533400" y="2472447"/>
            <a:ext cx="838200" cy="304800"/>
          </a:xfrm>
          <a:prstGeom prst="rect">
            <a:avLst/>
          </a:prstGeom>
          <a:solidFill>
            <a:srgbClr val="C189F7"/>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6" name="Rectangle 5">
            <a:extLst>
              <a:ext uri="{FF2B5EF4-FFF2-40B4-BE49-F238E27FC236}">
                <a16:creationId xmlns:a16="http://schemas.microsoft.com/office/drawing/2014/main" id="{3EE3E488-FFAA-49DF-FDEA-2F3CE6933FF4}"/>
              </a:ext>
            </a:extLst>
          </p:cNvPr>
          <p:cNvSpPr/>
          <p:nvPr/>
        </p:nvSpPr>
        <p:spPr bwMode="auto">
          <a:xfrm>
            <a:off x="1531296" y="2472447"/>
            <a:ext cx="838200" cy="304800"/>
          </a:xfrm>
          <a:prstGeom prst="rect">
            <a:avLst/>
          </a:prstGeom>
          <a:solidFill>
            <a:schemeClr val="tx1">
              <a:lumMod val="95000"/>
              <a:lumOff val="5000"/>
            </a:schemeClr>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7" name="Rectangle 6">
            <a:extLst>
              <a:ext uri="{FF2B5EF4-FFF2-40B4-BE49-F238E27FC236}">
                <a16:creationId xmlns:a16="http://schemas.microsoft.com/office/drawing/2014/main" id="{8514434B-51DD-EE3E-AD4B-BBBCE978DBB9}"/>
              </a:ext>
            </a:extLst>
          </p:cNvPr>
          <p:cNvSpPr/>
          <p:nvPr/>
        </p:nvSpPr>
        <p:spPr bwMode="auto">
          <a:xfrm>
            <a:off x="2514600" y="2472447"/>
            <a:ext cx="838200" cy="304800"/>
          </a:xfrm>
          <a:prstGeom prst="rect">
            <a:avLst/>
          </a:prstGeom>
          <a:solidFill>
            <a:schemeClr val="bg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graphicFrame>
        <p:nvGraphicFramePr>
          <p:cNvPr id="8" name="Table 7">
            <a:extLst>
              <a:ext uri="{FF2B5EF4-FFF2-40B4-BE49-F238E27FC236}">
                <a16:creationId xmlns:a16="http://schemas.microsoft.com/office/drawing/2014/main" id="{068D1891-E2DA-8D57-C4FD-9AD7A307AC91}"/>
              </a:ext>
            </a:extLst>
          </p:cNvPr>
          <p:cNvGraphicFramePr>
            <a:graphicFrameLocks noGrp="1"/>
          </p:cNvGraphicFramePr>
          <p:nvPr>
            <p:extLst>
              <p:ext uri="{D42A27DB-BD31-4B8C-83A1-F6EECF244321}">
                <p14:modId xmlns:p14="http://schemas.microsoft.com/office/powerpoint/2010/main" val="2071562872"/>
              </p:ext>
            </p:extLst>
          </p:nvPr>
        </p:nvGraphicFramePr>
        <p:xfrm>
          <a:off x="4000500" y="3276600"/>
          <a:ext cx="1066800" cy="18542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87607475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59117492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22295012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37774692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995473306"/>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875893546"/>
                  </a:ext>
                </a:extLst>
              </a:tr>
            </a:tbl>
          </a:graphicData>
        </a:graphic>
      </p:graphicFrame>
      <p:cxnSp>
        <p:nvCxnSpPr>
          <p:cNvPr id="12" name="Straight Arrow Connector 11">
            <a:extLst>
              <a:ext uri="{FF2B5EF4-FFF2-40B4-BE49-F238E27FC236}">
                <a16:creationId xmlns:a16="http://schemas.microsoft.com/office/drawing/2014/main" id="{857C8DCC-9A52-2745-987D-4445D0E16A27}"/>
              </a:ext>
            </a:extLst>
          </p:cNvPr>
          <p:cNvCxnSpPr/>
          <p:nvPr/>
        </p:nvCxnSpPr>
        <p:spPr bwMode="auto">
          <a:xfrm>
            <a:off x="533400" y="2133600"/>
            <a:ext cx="28194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13" name="Rectangle 12">
            <a:extLst>
              <a:ext uri="{FF2B5EF4-FFF2-40B4-BE49-F238E27FC236}">
                <a16:creationId xmlns:a16="http://schemas.microsoft.com/office/drawing/2014/main" id="{71DA6157-0BFF-D73A-E0F4-29330A87FD37}"/>
              </a:ext>
            </a:extLst>
          </p:cNvPr>
          <p:cNvSpPr/>
          <p:nvPr/>
        </p:nvSpPr>
        <p:spPr bwMode="auto">
          <a:xfrm>
            <a:off x="4114800" y="4800600"/>
            <a:ext cx="838200" cy="304800"/>
          </a:xfrm>
          <a:prstGeom prst="rect">
            <a:avLst/>
          </a:prstGeom>
          <a:solidFill>
            <a:schemeClr val="bg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4" name="Rectangle 13">
            <a:extLst>
              <a:ext uri="{FF2B5EF4-FFF2-40B4-BE49-F238E27FC236}">
                <a16:creationId xmlns:a16="http://schemas.microsoft.com/office/drawing/2014/main" id="{B18E033D-CAC3-0A01-1E89-66E66295485B}"/>
              </a:ext>
            </a:extLst>
          </p:cNvPr>
          <p:cNvSpPr/>
          <p:nvPr/>
        </p:nvSpPr>
        <p:spPr bwMode="auto">
          <a:xfrm>
            <a:off x="4108315" y="4419600"/>
            <a:ext cx="838200" cy="304800"/>
          </a:xfrm>
          <a:prstGeom prst="rect">
            <a:avLst/>
          </a:prstGeom>
          <a:solidFill>
            <a:schemeClr val="tx1">
              <a:lumMod val="95000"/>
              <a:lumOff val="5000"/>
            </a:schemeClr>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5" name="Rectangle 14">
            <a:extLst>
              <a:ext uri="{FF2B5EF4-FFF2-40B4-BE49-F238E27FC236}">
                <a16:creationId xmlns:a16="http://schemas.microsoft.com/office/drawing/2014/main" id="{4C62D38B-CB72-BB85-4E33-70D4F836763F}"/>
              </a:ext>
            </a:extLst>
          </p:cNvPr>
          <p:cNvSpPr/>
          <p:nvPr/>
        </p:nvSpPr>
        <p:spPr bwMode="auto">
          <a:xfrm>
            <a:off x="4114800" y="4051300"/>
            <a:ext cx="838200" cy="304800"/>
          </a:xfrm>
          <a:prstGeom prst="rect">
            <a:avLst/>
          </a:prstGeom>
          <a:solidFill>
            <a:srgbClr val="C189F7"/>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6" name="Arc 15">
            <a:extLst>
              <a:ext uri="{FF2B5EF4-FFF2-40B4-BE49-F238E27FC236}">
                <a16:creationId xmlns:a16="http://schemas.microsoft.com/office/drawing/2014/main" id="{114BC156-BE76-CBBE-0607-C55E419D2BA2}"/>
              </a:ext>
            </a:extLst>
          </p:cNvPr>
          <p:cNvSpPr/>
          <p:nvPr/>
        </p:nvSpPr>
        <p:spPr bwMode="auto">
          <a:xfrm>
            <a:off x="2705227" y="2146303"/>
            <a:ext cx="1543455" cy="2209797"/>
          </a:xfrm>
          <a:prstGeom prst="arc">
            <a:avLst>
              <a:gd name="adj1" fmla="val 16200000"/>
              <a:gd name="adj2" fmla="val 20746592"/>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8" name="Arc 17">
            <a:extLst>
              <a:ext uri="{FF2B5EF4-FFF2-40B4-BE49-F238E27FC236}">
                <a16:creationId xmlns:a16="http://schemas.microsoft.com/office/drawing/2014/main" id="{106446A1-19B5-BB30-D330-D5904E93A7B2}"/>
              </a:ext>
            </a:extLst>
          </p:cNvPr>
          <p:cNvSpPr/>
          <p:nvPr/>
        </p:nvSpPr>
        <p:spPr bwMode="auto">
          <a:xfrm rot="13262935">
            <a:off x="4760565" y="2247199"/>
            <a:ext cx="1066800" cy="1950853"/>
          </a:xfrm>
          <a:prstGeom prst="arc">
            <a:avLst>
              <a:gd name="adj1" fmla="val 19425136"/>
              <a:gd name="adj2" fmla="val 3968009"/>
            </a:avLst>
          </a:prstGeom>
          <a:no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9" name="Rectangle 18">
            <a:extLst>
              <a:ext uri="{FF2B5EF4-FFF2-40B4-BE49-F238E27FC236}">
                <a16:creationId xmlns:a16="http://schemas.microsoft.com/office/drawing/2014/main" id="{66A0DA20-7813-4484-F2F3-7EC57310F7F4}"/>
              </a:ext>
            </a:extLst>
          </p:cNvPr>
          <p:cNvSpPr/>
          <p:nvPr/>
        </p:nvSpPr>
        <p:spPr bwMode="auto">
          <a:xfrm>
            <a:off x="7479862" y="2166548"/>
            <a:ext cx="838200" cy="304800"/>
          </a:xfrm>
          <a:prstGeom prst="rect">
            <a:avLst/>
          </a:prstGeom>
          <a:solidFill>
            <a:srgbClr val="C189F7"/>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20" name="Rectangle 19">
            <a:extLst>
              <a:ext uri="{FF2B5EF4-FFF2-40B4-BE49-F238E27FC236}">
                <a16:creationId xmlns:a16="http://schemas.microsoft.com/office/drawing/2014/main" id="{001E4A3A-60E6-8A0B-8E3C-4F17536EE62B}"/>
              </a:ext>
            </a:extLst>
          </p:cNvPr>
          <p:cNvSpPr/>
          <p:nvPr/>
        </p:nvSpPr>
        <p:spPr bwMode="auto">
          <a:xfrm>
            <a:off x="6506843" y="2166548"/>
            <a:ext cx="838200" cy="304800"/>
          </a:xfrm>
          <a:prstGeom prst="rect">
            <a:avLst/>
          </a:prstGeom>
          <a:solidFill>
            <a:schemeClr val="tx1">
              <a:lumMod val="95000"/>
              <a:lumOff val="5000"/>
            </a:schemeClr>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21" name="Rectangle 20">
            <a:extLst>
              <a:ext uri="{FF2B5EF4-FFF2-40B4-BE49-F238E27FC236}">
                <a16:creationId xmlns:a16="http://schemas.microsoft.com/office/drawing/2014/main" id="{8E198C13-4887-A49C-0700-15718341DE08}"/>
              </a:ext>
            </a:extLst>
          </p:cNvPr>
          <p:cNvSpPr/>
          <p:nvPr/>
        </p:nvSpPr>
        <p:spPr bwMode="auto">
          <a:xfrm>
            <a:off x="5601234" y="2166548"/>
            <a:ext cx="838200" cy="304800"/>
          </a:xfrm>
          <a:prstGeom prst="rect">
            <a:avLst/>
          </a:prstGeom>
          <a:solidFill>
            <a:schemeClr val="bg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Tree>
    <p:extLst>
      <p:ext uri="{BB962C8B-B14F-4D97-AF65-F5344CB8AC3E}">
        <p14:creationId xmlns:p14="http://schemas.microsoft.com/office/powerpoint/2010/main" val="1520892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6986-A679-248B-A309-E074F6323FB7}"/>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74ABB87D-1D30-8933-3F9A-CB6CB30557E9}"/>
              </a:ext>
            </a:extLst>
          </p:cNvPr>
          <p:cNvGraphicFramePr>
            <a:graphicFrameLocks noGrp="1"/>
          </p:cNvGraphicFramePr>
          <p:nvPr>
            <p:ph idx="1"/>
            <p:extLst>
              <p:ext uri="{D42A27DB-BD31-4B8C-83A1-F6EECF244321}">
                <p14:modId xmlns:p14="http://schemas.microsoft.com/office/powerpoint/2010/main" val="1078862317"/>
              </p:ext>
            </p:extLst>
          </p:nvPr>
        </p:nvGraphicFramePr>
        <p:xfrm>
          <a:off x="2286000" y="1408889"/>
          <a:ext cx="4343400" cy="4343400"/>
        </p:xfrm>
        <a:graphic>
          <a:graphicData uri="http://schemas.openxmlformats.org/drawingml/2006/table">
            <a:tbl>
              <a:tblPr firstRow="1" bandRow="1">
                <a:tableStyleId>{5C22544A-7EE6-4342-B048-85BDC9FD1C3A}</a:tableStyleId>
              </a:tblPr>
              <a:tblGrid>
                <a:gridCol w="1085850">
                  <a:extLst>
                    <a:ext uri="{9D8B030D-6E8A-4147-A177-3AD203B41FA5}">
                      <a16:colId xmlns:a16="http://schemas.microsoft.com/office/drawing/2014/main" val="971865023"/>
                    </a:ext>
                  </a:extLst>
                </a:gridCol>
                <a:gridCol w="1085850">
                  <a:extLst>
                    <a:ext uri="{9D8B030D-6E8A-4147-A177-3AD203B41FA5}">
                      <a16:colId xmlns:a16="http://schemas.microsoft.com/office/drawing/2014/main" val="3186346042"/>
                    </a:ext>
                  </a:extLst>
                </a:gridCol>
                <a:gridCol w="1085850">
                  <a:extLst>
                    <a:ext uri="{9D8B030D-6E8A-4147-A177-3AD203B41FA5}">
                      <a16:colId xmlns:a16="http://schemas.microsoft.com/office/drawing/2014/main" val="3490974896"/>
                    </a:ext>
                  </a:extLst>
                </a:gridCol>
                <a:gridCol w="1085850">
                  <a:extLst>
                    <a:ext uri="{9D8B030D-6E8A-4147-A177-3AD203B41FA5}">
                      <a16:colId xmlns:a16="http://schemas.microsoft.com/office/drawing/2014/main" val="3214313424"/>
                    </a:ext>
                  </a:extLst>
                </a:gridCol>
              </a:tblGrid>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884815"/>
                  </a:ext>
                </a:extLst>
              </a:tr>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116992"/>
                  </a:ext>
                </a:extLst>
              </a:tr>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8120672"/>
                  </a:ext>
                </a:extLst>
              </a:tr>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5293511"/>
                  </a:ext>
                </a:extLst>
              </a:tr>
            </a:tbl>
          </a:graphicData>
        </a:graphic>
      </p:graphicFrame>
      <p:sp>
        <p:nvSpPr>
          <p:cNvPr id="4" name="Slide Number Placeholder 3">
            <a:extLst>
              <a:ext uri="{FF2B5EF4-FFF2-40B4-BE49-F238E27FC236}">
                <a16:creationId xmlns:a16="http://schemas.microsoft.com/office/drawing/2014/main" id="{A85E11D1-6711-10B6-D3D8-BE2E72E0468E}"/>
              </a:ext>
            </a:extLst>
          </p:cNvPr>
          <p:cNvSpPr>
            <a:spLocks noGrp="1"/>
          </p:cNvSpPr>
          <p:nvPr>
            <p:ph type="sldNum" sz="quarter" idx="10"/>
          </p:nvPr>
        </p:nvSpPr>
        <p:spPr/>
        <p:txBody>
          <a:bodyPr/>
          <a:lstStyle/>
          <a:p>
            <a:fld id="{BB936EA6-75EA-BC43-847D-098704264B3C}" type="slidenum">
              <a:rPr lang="en-US" smtClean="0"/>
              <a:pPr/>
              <a:t>50</a:t>
            </a:fld>
            <a:endParaRPr lang="en-US" sz="1400"/>
          </a:p>
        </p:txBody>
      </p:sp>
      <p:sp>
        <p:nvSpPr>
          <p:cNvPr id="6" name="Isosceles Triangle 5">
            <a:extLst>
              <a:ext uri="{FF2B5EF4-FFF2-40B4-BE49-F238E27FC236}">
                <a16:creationId xmlns:a16="http://schemas.microsoft.com/office/drawing/2014/main" id="{C259BDE7-D61D-CCD7-DD1F-F355EA041233}"/>
              </a:ext>
            </a:extLst>
          </p:cNvPr>
          <p:cNvSpPr/>
          <p:nvPr/>
        </p:nvSpPr>
        <p:spPr bwMode="auto">
          <a:xfrm>
            <a:off x="3657600" y="1695450"/>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7" name="Isosceles Triangle 6">
            <a:extLst>
              <a:ext uri="{FF2B5EF4-FFF2-40B4-BE49-F238E27FC236}">
                <a16:creationId xmlns:a16="http://schemas.microsoft.com/office/drawing/2014/main" id="{5B8C943D-B926-080E-0F91-D5D911949CB9}"/>
              </a:ext>
            </a:extLst>
          </p:cNvPr>
          <p:cNvSpPr/>
          <p:nvPr/>
        </p:nvSpPr>
        <p:spPr bwMode="auto">
          <a:xfrm>
            <a:off x="5943600" y="2743200"/>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8" name="Isosceles Triangle 7">
            <a:extLst>
              <a:ext uri="{FF2B5EF4-FFF2-40B4-BE49-F238E27FC236}">
                <a16:creationId xmlns:a16="http://schemas.microsoft.com/office/drawing/2014/main" id="{FC658B81-EE23-F59E-20D4-30493C4483C3}"/>
              </a:ext>
            </a:extLst>
          </p:cNvPr>
          <p:cNvSpPr/>
          <p:nvPr/>
        </p:nvSpPr>
        <p:spPr bwMode="auto">
          <a:xfrm>
            <a:off x="2514600" y="3733800"/>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9" name="Isosceles Triangle 8">
            <a:extLst>
              <a:ext uri="{FF2B5EF4-FFF2-40B4-BE49-F238E27FC236}">
                <a16:creationId xmlns:a16="http://schemas.microsoft.com/office/drawing/2014/main" id="{D8384482-6975-90BD-FC96-AF0903CAD666}"/>
              </a:ext>
            </a:extLst>
          </p:cNvPr>
          <p:cNvSpPr/>
          <p:nvPr/>
        </p:nvSpPr>
        <p:spPr bwMode="auto">
          <a:xfrm>
            <a:off x="4724400" y="4953000"/>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Tree>
    <p:extLst>
      <p:ext uri="{BB962C8B-B14F-4D97-AF65-F5344CB8AC3E}">
        <p14:creationId xmlns:p14="http://schemas.microsoft.com/office/powerpoint/2010/main" val="3461508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FD6C-8504-CFE8-EEDC-48F8391CAADE}"/>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12230E65-5048-D29B-5742-52C72F4236BD}"/>
              </a:ext>
            </a:extLst>
          </p:cNvPr>
          <p:cNvGraphicFramePr>
            <a:graphicFrameLocks noGrp="1"/>
          </p:cNvGraphicFramePr>
          <p:nvPr>
            <p:ph idx="1"/>
            <p:extLst>
              <p:ext uri="{D42A27DB-BD31-4B8C-83A1-F6EECF244321}">
                <p14:modId xmlns:p14="http://schemas.microsoft.com/office/powerpoint/2010/main" val="4215104249"/>
              </p:ext>
            </p:extLst>
          </p:nvPr>
        </p:nvGraphicFramePr>
        <p:xfrm>
          <a:off x="1600200" y="1143000"/>
          <a:ext cx="4956050" cy="4953000"/>
        </p:xfrm>
        <a:graphic>
          <a:graphicData uri="http://schemas.openxmlformats.org/drawingml/2006/table">
            <a:tbl>
              <a:tblPr firstRow="1" bandRow="1">
                <a:tableStyleId>{5C22544A-7EE6-4342-B048-85BDC9FD1C3A}</a:tableStyleId>
              </a:tblPr>
              <a:tblGrid>
                <a:gridCol w="991210">
                  <a:extLst>
                    <a:ext uri="{9D8B030D-6E8A-4147-A177-3AD203B41FA5}">
                      <a16:colId xmlns:a16="http://schemas.microsoft.com/office/drawing/2014/main" val="3916477016"/>
                    </a:ext>
                  </a:extLst>
                </a:gridCol>
                <a:gridCol w="991210">
                  <a:extLst>
                    <a:ext uri="{9D8B030D-6E8A-4147-A177-3AD203B41FA5}">
                      <a16:colId xmlns:a16="http://schemas.microsoft.com/office/drawing/2014/main" val="4082753643"/>
                    </a:ext>
                  </a:extLst>
                </a:gridCol>
                <a:gridCol w="991210">
                  <a:extLst>
                    <a:ext uri="{9D8B030D-6E8A-4147-A177-3AD203B41FA5}">
                      <a16:colId xmlns:a16="http://schemas.microsoft.com/office/drawing/2014/main" val="3269378295"/>
                    </a:ext>
                  </a:extLst>
                </a:gridCol>
                <a:gridCol w="991210">
                  <a:extLst>
                    <a:ext uri="{9D8B030D-6E8A-4147-A177-3AD203B41FA5}">
                      <a16:colId xmlns:a16="http://schemas.microsoft.com/office/drawing/2014/main" val="2807257875"/>
                    </a:ext>
                  </a:extLst>
                </a:gridCol>
                <a:gridCol w="991210">
                  <a:extLst>
                    <a:ext uri="{9D8B030D-6E8A-4147-A177-3AD203B41FA5}">
                      <a16:colId xmlns:a16="http://schemas.microsoft.com/office/drawing/2014/main" val="1580265668"/>
                    </a:ext>
                  </a:extLst>
                </a:gridCol>
              </a:tblGrid>
              <a:tr h="990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465318"/>
                  </a:ext>
                </a:extLst>
              </a:tr>
              <a:tr h="990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0173695"/>
                  </a:ext>
                </a:extLst>
              </a:tr>
              <a:tr h="990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006201"/>
                  </a:ext>
                </a:extLst>
              </a:tr>
              <a:tr h="990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7712274"/>
                  </a:ext>
                </a:extLst>
              </a:tr>
              <a:tr h="990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4732585"/>
                  </a:ext>
                </a:extLst>
              </a:tr>
            </a:tbl>
          </a:graphicData>
        </a:graphic>
      </p:graphicFrame>
      <p:sp>
        <p:nvSpPr>
          <p:cNvPr id="4" name="Slide Number Placeholder 3">
            <a:extLst>
              <a:ext uri="{FF2B5EF4-FFF2-40B4-BE49-F238E27FC236}">
                <a16:creationId xmlns:a16="http://schemas.microsoft.com/office/drawing/2014/main" id="{69E498F8-1306-9527-71D0-719A5990B0EC}"/>
              </a:ext>
            </a:extLst>
          </p:cNvPr>
          <p:cNvSpPr>
            <a:spLocks noGrp="1"/>
          </p:cNvSpPr>
          <p:nvPr>
            <p:ph type="sldNum" sz="quarter" idx="10"/>
          </p:nvPr>
        </p:nvSpPr>
        <p:spPr/>
        <p:txBody>
          <a:bodyPr/>
          <a:lstStyle/>
          <a:p>
            <a:fld id="{BB936EA6-75EA-BC43-847D-098704264B3C}" type="slidenum">
              <a:rPr lang="en-US" smtClean="0"/>
              <a:pPr/>
              <a:t>51</a:t>
            </a:fld>
            <a:endParaRPr lang="en-US" sz="1400"/>
          </a:p>
        </p:txBody>
      </p:sp>
      <p:sp>
        <p:nvSpPr>
          <p:cNvPr id="6" name="Isosceles Triangle 5">
            <a:extLst>
              <a:ext uri="{FF2B5EF4-FFF2-40B4-BE49-F238E27FC236}">
                <a16:creationId xmlns:a16="http://schemas.microsoft.com/office/drawing/2014/main" id="{4B74D41D-92F9-1384-D4A3-6FE1D45A8513}"/>
              </a:ext>
            </a:extLst>
          </p:cNvPr>
          <p:cNvSpPr/>
          <p:nvPr/>
        </p:nvSpPr>
        <p:spPr bwMode="auto">
          <a:xfrm>
            <a:off x="1752600" y="1295400"/>
            <a:ext cx="685800" cy="6858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7" name="Isosceles Triangle 6">
            <a:extLst>
              <a:ext uri="{FF2B5EF4-FFF2-40B4-BE49-F238E27FC236}">
                <a16:creationId xmlns:a16="http://schemas.microsoft.com/office/drawing/2014/main" id="{77395ED2-08D7-5FB8-8E27-6DFB21A864E8}"/>
              </a:ext>
            </a:extLst>
          </p:cNvPr>
          <p:cNvSpPr/>
          <p:nvPr/>
        </p:nvSpPr>
        <p:spPr bwMode="auto">
          <a:xfrm>
            <a:off x="3735325" y="2286000"/>
            <a:ext cx="685800" cy="6858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8" name="Isosceles Triangle 7">
            <a:extLst>
              <a:ext uri="{FF2B5EF4-FFF2-40B4-BE49-F238E27FC236}">
                <a16:creationId xmlns:a16="http://schemas.microsoft.com/office/drawing/2014/main" id="{BBA0DF12-4199-D07D-9102-737D95B9F424}"/>
              </a:ext>
            </a:extLst>
          </p:cNvPr>
          <p:cNvSpPr/>
          <p:nvPr/>
        </p:nvSpPr>
        <p:spPr bwMode="auto">
          <a:xfrm>
            <a:off x="5715000" y="3276600"/>
            <a:ext cx="685800" cy="6858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9" name="Isosceles Triangle 8">
            <a:extLst>
              <a:ext uri="{FF2B5EF4-FFF2-40B4-BE49-F238E27FC236}">
                <a16:creationId xmlns:a16="http://schemas.microsoft.com/office/drawing/2014/main" id="{40BEC4AB-07E9-89B8-E138-C5F453D2AF84}"/>
              </a:ext>
            </a:extLst>
          </p:cNvPr>
          <p:cNvSpPr/>
          <p:nvPr/>
        </p:nvSpPr>
        <p:spPr bwMode="auto">
          <a:xfrm>
            <a:off x="2743200" y="4267200"/>
            <a:ext cx="685800" cy="6858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10" name="Isosceles Triangle 9">
            <a:extLst>
              <a:ext uri="{FF2B5EF4-FFF2-40B4-BE49-F238E27FC236}">
                <a16:creationId xmlns:a16="http://schemas.microsoft.com/office/drawing/2014/main" id="{135DE1BC-BCF9-B8EF-5530-5CC9A28FEF22}"/>
              </a:ext>
            </a:extLst>
          </p:cNvPr>
          <p:cNvSpPr/>
          <p:nvPr/>
        </p:nvSpPr>
        <p:spPr bwMode="auto">
          <a:xfrm>
            <a:off x="4800600" y="5334000"/>
            <a:ext cx="685800" cy="6858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Tree>
    <p:extLst>
      <p:ext uri="{BB962C8B-B14F-4D97-AF65-F5344CB8AC3E}">
        <p14:creationId xmlns:p14="http://schemas.microsoft.com/office/powerpoint/2010/main" val="745749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FEF4B-28DD-0478-4B2B-316B7D709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0E3E6-9DFC-612B-F6C7-6251DE859ED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11C7E07-A75D-A619-4449-4D37B9B872E0}"/>
              </a:ext>
            </a:extLst>
          </p:cNvPr>
          <p:cNvSpPr>
            <a:spLocks noGrp="1"/>
          </p:cNvSpPr>
          <p:nvPr>
            <p:ph type="sldNum" sz="quarter" idx="10"/>
          </p:nvPr>
        </p:nvSpPr>
        <p:spPr/>
        <p:txBody>
          <a:bodyPr/>
          <a:lstStyle/>
          <a:p>
            <a:fld id="{BB936EA6-75EA-BC43-847D-098704264B3C}" type="slidenum">
              <a:rPr lang="en-US" smtClean="0"/>
              <a:pPr/>
              <a:t>52</a:t>
            </a:fld>
            <a:endParaRPr lang="en-US" sz="1400"/>
          </a:p>
        </p:txBody>
      </p:sp>
      <p:sp>
        <p:nvSpPr>
          <p:cNvPr id="6" name="TextBox 5">
            <a:extLst>
              <a:ext uri="{FF2B5EF4-FFF2-40B4-BE49-F238E27FC236}">
                <a16:creationId xmlns:a16="http://schemas.microsoft.com/office/drawing/2014/main" id="{8DB1F1F7-4896-FA21-C699-E08BECB5A5B2}"/>
              </a:ext>
            </a:extLst>
          </p:cNvPr>
          <p:cNvSpPr txBox="1"/>
          <p:nvPr/>
        </p:nvSpPr>
        <p:spPr>
          <a:xfrm>
            <a:off x="152400" y="1166842"/>
            <a:ext cx="8839200" cy="4524315"/>
          </a:xfrm>
          <a:prstGeom prst="rect">
            <a:avLst/>
          </a:prstGeom>
          <a:noFill/>
        </p:spPr>
        <p:txBody>
          <a:bodyPr wrap="square">
            <a:spAutoFit/>
          </a:bodyPr>
          <a:lstStyle/>
          <a:p>
            <a:r>
              <a:rPr lang="en-US" dirty="0" err="1"/>
              <a:t>PlaceQueens</a:t>
            </a:r>
            <a:r>
              <a:rPr lang="en-US" dirty="0"/>
              <a:t>(queens[1 .. n], row):</a:t>
            </a:r>
          </a:p>
          <a:p>
            <a:r>
              <a:rPr lang="en-US" dirty="0"/>
              <a:t>    if row == n + 1:</a:t>
            </a:r>
          </a:p>
          <a:p>
            <a:r>
              <a:rPr lang="en-US" dirty="0"/>
              <a:t>        print(queens[1 .. n])</a:t>
            </a:r>
          </a:p>
          <a:p>
            <a:r>
              <a:rPr lang="en-US" dirty="0"/>
              <a:t>    else:</a:t>
            </a:r>
          </a:p>
          <a:p>
            <a:r>
              <a:rPr lang="en-US" dirty="0"/>
              <a:t>        for col in range(1, n + 1):</a:t>
            </a:r>
          </a:p>
          <a:p>
            <a:r>
              <a:rPr lang="en-US" dirty="0"/>
              <a:t>            </a:t>
            </a:r>
            <a:r>
              <a:rPr lang="en-US" dirty="0" err="1"/>
              <a:t>is_safe</a:t>
            </a:r>
            <a:r>
              <a:rPr lang="en-US" dirty="0"/>
              <a:t> = True</a:t>
            </a:r>
          </a:p>
          <a:p>
            <a:r>
              <a:rPr lang="en-US" dirty="0"/>
              <a:t>            # Check for conflicts with previously placed queens</a:t>
            </a:r>
          </a:p>
          <a:p>
            <a:r>
              <a:rPr lang="en-US" dirty="0"/>
              <a:t>            for </a:t>
            </a:r>
            <a:r>
              <a:rPr lang="en-US" dirty="0" err="1"/>
              <a:t>prev_row</a:t>
            </a:r>
            <a:r>
              <a:rPr lang="en-US" dirty="0"/>
              <a:t> in range(1, row):</a:t>
            </a:r>
          </a:p>
          <a:p>
            <a:r>
              <a:rPr lang="en-US" dirty="0"/>
              <a:t>                if (</a:t>
            </a:r>
            <a:r>
              <a:rPr lang="en-US" dirty="0">
                <a:highlight>
                  <a:srgbClr val="FFFF00"/>
                </a:highlight>
              </a:rPr>
              <a:t>queens[</a:t>
            </a:r>
            <a:r>
              <a:rPr lang="en-US" dirty="0" err="1">
                <a:highlight>
                  <a:srgbClr val="FFFF00"/>
                </a:highlight>
              </a:rPr>
              <a:t>prev_row</a:t>
            </a:r>
            <a:r>
              <a:rPr lang="en-US" dirty="0">
                <a:highlight>
                  <a:srgbClr val="FFFF00"/>
                </a:highlight>
              </a:rPr>
              <a:t>] == col </a:t>
            </a:r>
            <a:r>
              <a:rPr lang="en-US" dirty="0"/>
              <a:t>or  # Same column</a:t>
            </a:r>
          </a:p>
          <a:p>
            <a:r>
              <a:rPr lang="en-US" dirty="0"/>
              <a:t>                    queens[</a:t>
            </a:r>
            <a:r>
              <a:rPr lang="en-US" dirty="0" err="1"/>
              <a:t>prev_row</a:t>
            </a:r>
            <a:r>
              <a:rPr lang="en-US" dirty="0"/>
              <a:t>] == col + (row - </a:t>
            </a:r>
            <a:r>
              <a:rPr lang="en-US" dirty="0" err="1"/>
              <a:t>prev_row</a:t>
            </a:r>
            <a:r>
              <a:rPr lang="en-US" dirty="0"/>
              <a:t>) or  # Same diagonal (/)</a:t>
            </a:r>
          </a:p>
          <a:p>
            <a:r>
              <a:rPr lang="en-US" dirty="0"/>
              <a:t>                    queens[</a:t>
            </a:r>
            <a:r>
              <a:rPr lang="en-US" dirty="0" err="1"/>
              <a:t>prev_row</a:t>
            </a:r>
            <a:r>
              <a:rPr lang="en-US" dirty="0"/>
              <a:t>] == col - (row - </a:t>
            </a:r>
            <a:r>
              <a:rPr lang="en-US" dirty="0" err="1"/>
              <a:t>prev_row</a:t>
            </a:r>
            <a:r>
              <a:rPr lang="en-US" dirty="0"/>
              <a:t>)):  # Same diagonal (\)</a:t>
            </a:r>
          </a:p>
          <a:p>
            <a:r>
              <a:rPr lang="en-US" dirty="0"/>
              <a:t>                    </a:t>
            </a:r>
            <a:r>
              <a:rPr lang="en-US" dirty="0" err="1"/>
              <a:t>is_safe</a:t>
            </a:r>
            <a:r>
              <a:rPr lang="en-US" dirty="0"/>
              <a:t> = False</a:t>
            </a:r>
          </a:p>
          <a:p>
            <a:endParaRPr lang="en-US" dirty="0"/>
          </a:p>
          <a:p>
            <a:r>
              <a:rPr lang="en-US" dirty="0"/>
              <a:t>            if </a:t>
            </a:r>
            <a:r>
              <a:rPr lang="en-US" dirty="0" err="1"/>
              <a:t>is_safe</a:t>
            </a:r>
            <a:r>
              <a:rPr lang="en-US" dirty="0"/>
              <a:t>:</a:t>
            </a:r>
          </a:p>
          <a:p>
            <a:r>
              <a:rPr lang="en-US" dirty="0"/>
              <a:t>                queens[row] = col</a:t>
            </a:r>
          </a:p>
          <a:p>
            <a:r>
              <a:rPr lang="en-US" dirty="0"/>
              <a:t>                </a:t>
            </a:r>
            <a:r>
              <a:rPr lang="en-US" dirty="0" err="1"/>
              <a:t>PlaceQueens</a:t>
            </a:r>
            <a:r>
              <a:rPr lang="en-US" dirty="0"/>
              <a:t>(queens[1 .. n], row + 1)  # Recurse</a:t>
            </a:r>
          </a:p>
        </p:txBody>
      </p:sp>
    </p:spTree>
    <p:extLst>
      <p:ext uri="{BB962C8B-B14F-4D97-AF65-F5344CB8AC3E}">
        <p14:creationId xmlns:p14="http://schemas.microsoft.com/office/powerpoint/2010/main" val="350082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A0757-063B-C893-4119-47EB67D4C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441A8-5BD7-EC7E-4673-837C4A056DEE}"/>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BF1CD63B-5202-B36A-C3F8-23952933E92C}"/>
              </a:ext>
            </a:extLst>
          </p:cNvPr>
          <p:cNvGraphicFramePr>
            <a:graphicFrameLocks noGrp="1"/>
          </p:cNvGraphicFramePr>
          <p:nvPr>
            <p:ph idx="1"/>
            <p:extLst>
              <p:ext uri="{D42A27DB-BD31-4B8C-83A1-F6EECF244321}">
                <p14:modId xmlns:p14="http://schemas.microsoft.com/office/powerpoint/2010/main" val="1604903144"/>
              </p:ext>
            </p:extLst>
          </p:nvPr>
        </p:nvGraphicFramePr>
        <p:xfrm>
          <a:off x="457200" y="914400"/>
          <a:ext cx="4343400" cy="4343400"/>
        </p:xfrm>
        <a:graphic>
          <a:graphicData uri="http://schemas.openxmlformats.org/drawingml/2006/table">
            <a:tbl>
              <a:tblPr firstRow="1" bandRow="1">
                <a:tableStyleId>{5C22544A-7EE6-4342-B048-85BDC9FD1C3A}</a:tableStyleId>
              </a:tblPr>
              <a:tblGrid>
                <a:gridCol w="1085850">
                  <a:extLst>
                    <a:ext uri="{9D8B030D-6E8A-4147-A177-3AD203B41FA5}">
                      <a16:colId xmlns:a16="http://schemas.microsoft.com/office/drawing/2014/main" val="971865023"/>
                    </a:ext>
                  </a:extLst>
                </a:gridCol>
                <a:gridCol w="1085850">
                  <a:extLst>
                    <a:ext uri="{9D8B030D-6E8A-4147-A177-3AD203B41FA5}">
                      <a16:colId xmlns:a16="http://schemas.microsoft.com/office/drawing/2014/main" val="3186346042"/>
                    </a:ext>
                  </a:extLst>
                </a:gridCol>
                <a:gridCol w="1085850">
                  <a:extLst>
                    <a:ext uri="{9D8B030D-6E8A-4147-A177-3AD203B41FA5}">
                      <a16:colId xmlns:a16="http://schemas.microsoft.com/office/drawing/2014/main" val="3490974896"/>
                    </a:ext>
                  </a:extLst>
                </a:gridCol>
                <a:gridCol w="1085850">
                  <a:extLst>
                    <a:ext uri="{9D8B030D-6E8A-4147-A177-3AD203B41FA5}">
                      <a16:colId xmlns:a16="http://schemas.microsoft.com/office/drawing/2014/main" val="3214313424"/>
                    </a:ext>
                  </a:extLst>
                </a:gridCol>
              </a:tblGrid>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884815"/>
                  </a:ext>
                </a:extLst>
              </a:tr>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116992"/>
                  </a:ext>
                </a:extLst>
              </a:tr>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8120672"/>
                  </a:ext>
                </a:extLst>
              </a:tr>
              <a:tr h="108585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5293511"/>
                  </a:ext>
                </a:extLst>
              </a:tr>
            </a:tbl>
          </a:graphicData>
        </a:graphic>
      </p:graphicFrame>
      <p:sp>
        <p:nvSpPr>
          <p:cNvPr id="4" name="Slide Number Placeholder 3">
            <a:extLst>
              <a:ext uri="{FF2B5EF4-FFF2-40B4-BE49-F238E27FC236}">
                <a16:creationId xmlns:a16="http://schemas.microsoft.com/office/drawing/2014/main" id="{F3324B26-0502-441D-CDC9-F38F5B615141}"/>
              </a:ext>
            </a:extLst>
          </p:cNvPr>
          <p:cNvSpPr>
            <a:spLocks noGrp="1"/>
          </p:cNvSpPr>
          <p:nvPr>
            <p:ph type="sldNum" sz="quarter" idx="10"/>
          </p:nvPr>
        </p:nvSpPr>
        <p:spPr/>
        <p:txBody>
          <a:bodyPr/>
          <a:lstStyle/>
          <a:p>
            <a:fld id="{BB936EA6-75EA-BC43-847D-098704264B3C}" type="slidenum">
              <a:rPr lang="en-US" smtClean="0"/>
              <a:pPr/>
              <a:t>53</a:t>
            </a:fld>
            <a:endParaRPr lang="en-US" sz="1400"/>
          </a:p>
        </p:txBody>
      </p:sp>
      <p:sp>
        <p:nvSpPr>
          <p:cNvPr id="6" name="Isosceles Triangle 5">
            <a:extLst>
              <a:ext uri="{FF2B5EF4-FFF2-40B4-BE49-F238E27FC236}">
                <a16:creationId xmlns:a16="http://schemas.microsoft.com/office/drawing/2014/main" id="{11926F17-CB8F-4998-20E4-8316E4068245}"/>
              </a:ext>
            </a:extLst>
          </p:cNvPr>
          <p:cNvSpPr/>
          <p:nvPr/>
        </p:nvSpPr>
        <p:spPr bwMode="auto">
          <a:xfrm>
            <a:off x="1828800" y="1200961"/>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7" name="Isosceles Triangle 6">
            <a:extLst>
              <a:ext uri="{FF2B5EF4-FFF2-40B4-BE49-F238E27FC236}">
                <a16:creationId xmlns:a16="http://schemas.microsoft.com/office/drawing/2014/main" id="{322B8002-FE18-E616-5ECD-A8FAD2431CDF}"/>
              </a:ext>
            </a:extLst>
          </p:cNvPr>
          <p:cNvSpPr/>
          <p:nvPr/>
        </p:nvSpPr>
        <p:spPr bwMode="auto">
          <a:xfrm>
            <a:off x="4114800" y="2248711"/>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8" name="Isosceles Triangle 7">
            <a:extLst>
              <a:ext uri="{FF2B5EF4-FFF2-40B4-BE49-F238E27FC236}">
                <a16:creationId xmlns:a16="http://schemas.microsoft.com/office/drawing/2014/main" id="{525F1AB7-18B7-B7FF-1DE5-614010CB4C60}"/>
              </a:ext>
            </a:extLst>
          </p:cNvPr>
          <p:cNvSpPr/>
          <p:nvPr/>
        </p:nvSpPr>
        <p:spPr bwMode="auto">
          <a:xfrm>
            <a:off x="685800" y="3239311"/>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9" name="Isosceles Triangle 8">
            <a:extLst>
              <a:ext uri="{FF2B5EF4-FFF2-40B4-BE49-F238E27FC236}">
                <a16:creationId xmlns:a16="http://schemas.microsoft.com/office/drawing/2014/main" id="{9111E03D-F4F7-1E4D-292F-30E84A37B2AF}"/>
              </a:ext>
            </a:extLst>
          </p:cNvPr>
          <p:cNvSpPr/>
          <p:nvPr/>
        </p:nvSpPr>
        <p:spPr bwMode="auto">
          <a:xfrm>
            <a:off x="2895600" y="4458511"/>
            <a:ext cx="457200" cy="533400"/>
          </a:xfrm>
          <a:prstGeom prst="triangle">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graphicFrame>
        <p:nvGraphicFramePr>
          <p:cNvPr id="3" name="Content Placeholder 4">
            <a:extLst>
              <a:ext uri="{FF2B5EF4-FFF2-40B4-BE49-F238E27FC236}">
                <a16:creationId xmlns:a16="http://schemas.microsoft.com/office/drawing/2014/main" id="{374AE637-DEDE-D252-E97B-8F4379F433BE}"/>
              </a:ext>
            </a:extLst>
          </p:cNvPr>
          <p:cNvGraphicFramePr>
            <a:graphicFrameLocks/>
          </p:cNvGraphicFramePr>
          <p:nvPr>
            <p:extLst>
              <p:ext uri="{D42A27DB-BD31-4B8C-83A1-F6EECF244321}">
                <p14:modId xmlns:p14="http://schemas.microsoft.com/office/powerpoint/2010/main" val="2609047271"/>
              </p:ext>
            </p:extLst>
          </p:nvPr>
        </p:nvGraphicFramePr>
        <p:xfrm>
          <a:off x="4876800" y="3087722"/>
          <a:ext cx="4343400" cy="1085850"/>
        </p:xfrm>
        <a:graphic>
          <a:graphicData uri="http://schemas.openxmlformats.org/drawingml/2006/table">
            <a:tbl>
              <a:tblPr firstRow="1" bandRow="1">
                <a:tableStyleId>{5C22544A-7EE6-4342-B048-85BDC9FD1C3A}</a:tableStyleId>
              </a:tblPr>
              <a:tblGrid>
                <a:gridCol w="1085850">
                  <a:extLst>
                    <a:ext uri="{9D8B030D-6E8A-4147-A177-3AD203B41FA5}">
                      <a16:colId xmlns:a16="http://schemas.microsoft.com/office/drawing/2014/main" val="971865023"/>
                    </a:ext>
                  </a:extLst>
                </a:gridCol>
                <a:gridCol w="1085850">
                  <a:extLst>
                    <a:ext uri="{9D8B030D-6E8A-4147-A177-3AD203B41FA5}">
                      <a16:colId xmlns:a16="http://schemas.microsoft.com/office/drawing/2014/main" val="3186346042"/>
                    </a:ext>
                  </a:extLst>
                </a:gridCol>
                <a:gridCol w="1085850">
                  <a:extLst>
                    <a:ext uri="{9D8B030D-6E8A-4147-A177-3AD203B41FA5}">
                      <a16:colId xmlns:a16="http://schemas.microsoft.com/office/drawing/2014/main" val="3490974896"/>
                    </a:ext>
                  </a:extLst>
                </a:gridCol>
                <a:gridCol w="1085850">
                  <a:extLst>
                    <a:ext uri="{9D8B030D-6E8A-4147-A177-3AD203B41FA5}">
                      <a16:colId xmlns:a16="http://schemas.microsoft.com/office/drawing/2014/main" val="3214313424"/>
                    </a:ext>
                  </a:extLst>
                </a:gridCol>
              </a:tblGrid>
              <a:tr h="1085850">
                <a:tc>
                  <a:txBody>
                    <a:bodyPr/>
                    <a:lstStyle/>
                    <a:p>
                      <a:pPr algn="ctr"/>
                      <a:r>
                        <a:rPr lang="fa-IR" sz="3200" dirty="0">
                          <a:solidFill>
                            <a:schemeClr val="tx1"/>
                          </a:solidFill>
                        </a:rPr>
                        <a:t>2</a:t>
                      </a:r>
                      <a:endParaRPr lang="en-US" sz="3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sz="3200" dirty="0">
                          <a:solidFill>
                            <a:schemeClr val="tx1"/>
                          </a:solidFill>
                        </a:rPr>
                        <a:t>4</a:t>
                      </a:r>
                      <a:endParaRPr lang="en-US" sz="3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sz="3200" dirty="0">
                          <a:solidFill>
                            <a:schemeClr val="tx1"/>
                          </a:solidFill>
                        </a:rPr>
                        <a:t>1</a:t>
                      </a:r>
                      <a:endParaRPr lang="en-US" sz="3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sz="3200" dirty="0">
                          <a:solidFill>
                            <a:schemeClr val="tx1"/>
                          </a:solidFill>
                        </a:rPr>
                        <a:t>3</a:t>
                      </a:r>
                      <a:endParaRPr lang="en-US" sz="3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884815"/>
                  </a:ext>
                </a:extLst>
              </a:tr>
            </a:tbl>
          </a:graphicData>
        </a:graphic>
      </p:graphicFrame>
      <p:cxnSp>
        <p:nvCxnSpPr>
          <p:cNvPr id="11" name="Straight Arrow Connector 10">
            <a:extLst>
              <a:ext uri="{FF2B5EF4-FFF2-40B4-BE49-F238E27FC236}">
                <a16:creationId xmlns:a16="http://schemas.microsoft.com/office/drawing/2014/main" id="{31121A0D-1718-47C0-788E-C538C3399A95}"/>
              </a:ext>
            </a:extLst>
          </p:cNvPr>
          <p:cNvCxnSpPr>
            <a:cxnSpLocks/>
          </p:cNvCxnSpPr>
          <p:nvPr/>
        </p:nvCxnSpPr>
        <p:spPr bwMode="auto">
          <a:xfrm flipH="1" flipV="1">
            <a:off x="5483157" y="3953686"/>
            <a:ext cx="1010326" cy="156668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cxnSp>
        <p:nvCxnSpPr>
          <p:cNvPr id="12" name="Straight Arrow Connector 11">
            <a:extLst>
              <a:ext uri="{FF2B5EF4-FFF2-40B4-BE49-F238E27FC236}">
                <a16:creationId xmlns:a16="http://schemas.microsoft.com/office/drawing/2014/main" id="{E9CB5D86-7BC1-80D9-CBE1-2366AA060553}"/>
              </a:ext>
            </a:extLst>
          </p:cNvPr>
          <p:cNvCxnSpPr>
            <a:cxnSpLocks/>
            <a:endCxn id="15" idx="3"/>
          </p:cNvCxnSpPr>
          <p:nvPr/>
        </p:nvCxnSpPr>
        <p:spPr bwMode="auto">
          <a:xfrm flipH="1">
            <a:off x="5519366" y="1337634"/>
            <a:ext cx="817664" cy="1437832"/>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15" name="TextBox 14">
            <a:extLst>
              <a:ext uri="{FF2B5EF4-FFF2-40B4-BE49-F238E27FC236}">
                <a16:creationId xmlns:a16="http://schemas.microsoft.com/office/drawing/2014/main" id="{44570FD0-7C0A-2FC2-A366-AE9DF5022A68}"/>
              </a:ext>
            </a:extLst>
          </p:cNvPr>
          <p:cNvSpPr txBox="1"/>
          <p:nvPr/>
        </p:nvSpPr>
        <p:spPr>
          <a:xfrm>
            <a:off x="5206460" y="2590800"/>
            <a:ext cx="312906" cy="369332"/>
          </a:xfrm>
          <a:prstGeom prst="rect">
            <a:avLst/>
          </a:prstGeom>
          <a:noFill/>
        </p:spPr>
        <p:txBody>
          <a:bodyPr wrap="none" rtlCol="0">
            <a:spAutoFit/>
          </a:bodyPr>
          <a:lstStyle/>
          <a:p>
            <a:r>
              <a:rPr lang="fa-IR" dirty="0"/>
              <a:t>0</a:t>
            </a:r>
            <a:endParaRPr lang="en-US" dirty="0"/>
          </a:p>
        </p:txBody>
      </p:sp>
      <p:sp>
        <p:nvSpPr>
          <p:cNvPr id="16" name="TextBox 15">
            <a:extLst>
              <a:ext uri="{FF2B5EF4-FFF2-40B4-BE49-F238E27FC236}">
                <a16:creationId xmlns:a16="http://schemas.microsoft.com/office/drawing/2014/main" id="{D4355822-FC8C-A23D-89FF-70114354F50D}"/>
              </a:ext>
            </a:extLst>
          </p:cNvPr>
          <p:cNvSpPr txBox="1"/>
          <p:nvPr/>
        </p:nvSpPr>
        <p:spPr>
          <a:xfrm>
            <a:off x="6337030" y="2590800"/>
            <a:ext cx="312906" cy="369332"/>
          </a:xfrm>
          <a:prstGeom prst="rect">
            <a:avLst/>
          </a:prstGeom>
          <a:noFill/>
        </p:spPr>
        <p:txBody>
          <a:bodyPr wrap="none" rtlCol="0">
            <a:spAutoFit/>
          </a:bodyPr>
          <a:lstStyle/>
          <a:p>
            <a:r>
              <a:rPr lang="fa-IR" dirty="0"/>
              <a:t>1</a:t>
            </a:r>
            <a:endParaRPr lang="en-US" dirty="0"/>
          </a:p>
        </p:txBody>
      </p:sp>
      <p:sp>
        <p:nvSpPr>
          <p:cNvPr id="17" name="TextBox 16">
            <a:extLst>
              <a:ext uri="{FF2B5EF4-FFF2-40B4-BE49-F238E27FC236}">
                <a16:creationId xmlns:a16="http://schemas.microsoft.com/office/drawing/2014/main" id="{08FBFC76-A509-2EA3-7733-C11D4F31CDE4}"/>
              </a:ext>
            </a:extLst>
          </p:cNvPr>
          <p:cNvSpPr txBox="1"/>
          <p:nvPr/>
        </p:nvSpPr>
        <p:spPr>
          <a:xfrm>
            <a:off x="7467600" y="2590800"/>
            <a:ext cx="312906" cy="369332"/>
          </a:xfrm>
          <a:prstGeom prst="rect">
            <a:avLst/>
          </a:prstGeom>
          <a:noFill/>
        </p:spPr>
        <p:txBody>
          <a:bodyPr wrap="none" rtlCol="0">
            <a:spAutoFit/>
          </a:bodyPr>
          <a:lstStyle/>
          <a:p>
            <a:r>
              <a:rPr lang="fa-IR" dirty="0"/>
              <a:t>2</a:t>
            </a:r>
            <a:endParaRPr lang="en-US" dirty="0"/>
          </a:p>
        </p:txBody>
      </p:sp>
      <p:sp>
        <p:nvSpPr>
          <p:cNvPr id="18" name="TextBox 17">
            <a:extLst>
              <a:ext uri="{FF2B5EF4-FFF2-40B4-BE49-F238E27FC236}">
                <a16:creationId xmlns:a16="http://schemas.microsoft.com/office/drawing/2014/main" id="{CF3569D9-3AC5-EC21-2D47-83C558821BEA}"/>
              </a:ext>
            </a:extLst>
          </p:cNvPr>
          <p:cNvSpPr txBox="1"/>
          <p:nvPr/>
        </p:nvSpPr>
        <p:spPr>
          <a:xfrm>
            <a:off x="8598170" y="2590800"/>
            <a:ext cx="312906" cy="369332"/>
          </a:xfrm>
          <a:prstGeom prst="rect">
            <a:avLst/>
          </a:prstGeom>
          <a:noFill/>
        </p:spPr>
        <p:txBody>
          <a:bodyPr wrap="none" rtlCol="0">
            <a:spAutoFit/>
          </a:bodyPr>
          <a:lstStyle/>
          <a:p>
            <a:r>
              <a:rPr lang="fa-IR" dirty="0"/>
              <a:t>3</a:t>
            </a:r>
            <a:endParaRPr lang="en-US" dirty="0"/>
          </a:p>
        </p:txBody>
      </p:sp>
      <p:sp>
        <p:nvSpPr>
          <p:cNvPr id="22" name="TextBox 21">
            <a:extLst>
              <a:ext uri="{FF2B5EF4-FFF2-40B4-BE49-F238E27FC236}">
                <a16:creationId xmlns:a16="http://schemas.microsoft.com/office/drawing/2014/main" id="{F555B351-9AAC-D789-DCD6-D970B3774AED}"/>
              </a:ext>
            </a:extLst>
          </p:cNvPr>
          <p:cNvSpPr txBox="1"/>
          <p:nvPr/>
        </p:nvSpPr>
        <p:spPr>
          <a:xfrm>
            <a:off x="6432956" y="1046202"/>
            <a:ext cx="553357" cy="369332"/>
          </a:xfrm>
          <a:prstGeom prst="rect">
            <a:avLst/>
          </a:prstGeom>
          <a:noFill/>
        </p:spPr>
        <p:txBody>
          <a:bodyPr wrap="none" rtlCol="0">
            <a:spAutoFit/>
          </a:bodyPr>
          <a:lstStyle/>
          <a:p>
            <a:r>
              <a:rPr lang="fa-IR" b="1" dirty="0"/>
              <a:t>سطر</a:t>
            </a:r>
            <a:endParaRPr lang="en-US" b="1" dirty="0"/>
          </a:p>
        </p:txBody>
      </p:sp>
      <p:sp>
        <p:nvSpPr>
          <p:cNvPr id="23" name="TextBox 22">
            <a:extLst>
              <a:ext uri="{FF2B5EF4-FFF2-40B4-BE49-F238E27FC236}">
                <a16:creationId xmlns:a16="http://schemas.microsoft.com/office/drawing/2014/main" id="{4FCC651C-397D-0128-7AA5-675AF3BEC5BD}"/>
              </a:ext>
            </a:extLst>
          </p:cNvPr>
          <p:cNvSpPr txBox="1"/>
          <p:nvPr/>
        </p:nvSpPr>
        <p:spPr>
          <a:xfrm>
            <a:off x="6592226" y="5505853"/>
            <a:ext cx="617477" cy="369332"/>
          </a:xfrm>
          <a:prstGeom prst="rect">
            <a:avLst/>
          </a:prstGeom>
          <a:noFill/>
        </p:spPr>
        <p:txBody>
          <a:bodyPr wrap="none" rtlCol="0">
            <a:spAutoFit/>
          </a:bodyPr>
          <a:lstStyle/>
          <a:p>
            <a:r>
              <a:rPr lang="fa-IR" b="1" dirty="0"/>
              <a:t>ستون</a:t>
            </a:r>
            <a:endParaRPr lang="en-US" b="1" dirty="0"/>
          </a:p>
        </p:txBody>
      </p:sp>
    </p:spTree>
    <p:extLst>
      <p:ext uri="{BB962C8B-B14F-4D97-AF65-F5344CB8AC3E}">
        <p14:creationId xmlns:p14="http://schemas.microsoft.com/office/powerpoint/2010/main" val="1542978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3F2E-A7CF-74F5-2BDF-D31C07271C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D9A11C-A332-5D7E-75B6-31A26D5B67B5}"/>
              </a:ext>
            </a:extLst>
          </p:cNvPr>
          <p:cNvSpPr>
            <a:spLocks noGrp="1"/>
          </p:cNvSpPr>
          <p:nvPr>
            <p:ph type="sldNum" sz="quarter" idx="10"/>
          </p:nvPr>
        </p:nvSpPr>
        <p:spPr/>
        <p:txBody>
          <a:bodyPr/>
          <a:lstStyle/>
          <a:p>
            <a:fld id="{BB936EA6-75EA-BC43-847D-098704264B3C}" type="slidenum">
              <a:rPr lang="en-US" smtClean="0"/>
              <a:pPr/>
              <a:t>54</a:t>
            </a:fld>
            <a:endParaRPr lang="en-US" sz="1400"/>
          </a:p>
        </p:txBody>
      </p:sp>
      <p:graphicFrame>
        <p:nvGraphicFramePr>
          <p:cNvPr id="26" name="Table 25">
            <a:extLst>
              <a:ext uri="{FF2B5EF4-FFF2-40B4-BE49-F238E27FC236}">
                <a16:creationId xmlns:a16="http://schemas.microsoft.com/office/drawing/2014/main" id="{F301D3CB-9752-93A1-A2CF-40DACF061C9C}"/>
              </a:ext>
            </a:extLst>
          </p:cNvPr>
          <p:cNvGraphicFramePr>
            <a:graphicFrameLocks noGrp="1"/>
          </p:cNvGraphicFramePr>
          <p:nvPr>
            <p:extLst>
              <p:ext uri="{D42A27DB-BD31-4B8C-83A1-F6EECF244321}">
                <p14:modId xmlns:p14="http://schemas.microsoft.com/office/powerpoint/2010/main" val="3391091748"/>
              </p:ext>
            </p:extLst>
          </p:nvPr>
        </p:nvGraphicFramePr>
        <p:xfrm>
          <a:off x="431260" y="339010"/>
          <a:ext cx="1894205" cy="370840"/>
        </p:xfrm>
        <a:graphic>
          <a:graphicData uri="http://schemas.openxmlformats.org/drawingml/2006/table">
            <a:tbl>
              <a:tblPr firstRow="1" bandRow="1">
                <a:tableStyleId>{5C22544A-7EE6-4342-B048-85BDC9FD1C3A}</a:tableStyleId>
              </a:tblPr>
              <a:tblGrid>
                <a:gridCol w="408305">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27" name="Table 26">
            <a:extLst>
              <a:ext uri="{FF2B5EF4-FFF2-40B4-BE49-F238E27FC236}">
                <a16:creationId xmlns:a16="http://schemas.microsoft.com/office/drawing/2014/main" id="{8907CE46-46E0-8BBB-985E-C5E34034AE70}"/>
              </a:ext>
            </a:extLst>
          </p:cNvPr>
          <p:cNvGraphicFramePr>
            <a:graphicFrameLocks noGrp="1"/>
          </p:cNvGraphicFramePr>
          <p:nvPr>
            <p:extLst>
              <p:ext uri="{D42A27DB-BD31-4B8C-83A1-F6EECF244321}">
                <p14:modId xmlns:p14="http://schemas.microsoft.com/office/powerpoint/2010/main" val="2059169142"/>
              </p:ext>
            </p:extLst>
          </p:nvPr>
        </p:nvGraphicFramePr>
        <p:xfrm>
          <a:off x="1384570" y="960485"/>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28" name="Table 27">
            <a:extLst>
              <a:ext uri="{FF2B5EF4-FFF2-40B4-BE49-F238E27FC236}">
                <a16:creationId xmlns:a16="http://schemas.microsoft.com/office/drawing/2014/main" id="{ED848A4E-7CAC-5F5B-47FC-24ED3758608A}"/>
              </a:ext>
            </a:extLst>
          </p:cNvPr>
          <p:cNvGraphicFramePr>
            <a:graphicFrameLocks noGrp="1"/>
          </p:cNvGraphicFramePr>
          <p:nvPr>
            <p:extLst>
              <p:ext uri="{D42A27DB-BD31-4B8C-83A1-F6EECF244321}">
                <p14:modId xmlns:p14="http://schemas.microsoft.com/office/powerpoint/2010/main" val="2495490054"/>
              </p:ext>
            </p:extLst>
          </p:nvPr>
        </p:nvGraphicFramePr>
        <p:xfrm>
          <a:off x="1384570" y="1603105"/>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29" name="Table 28">
            <a:extLst>
              <a:ext uri="{FF2B5EF4-FFF2-40B4-BE49-F238E27FC236}">
                <a16:creationId xmlns:a16="http://schemas.microsoft.com/office/drawing/2014/main" id="{75CE066A-985B-76BC-08CD-E83B529288DC}"/>
              </a:ext>
            </a:extLst>
          </p:cNvPr>
          <p:cNvGraphicFramePr>
            <a:graphicFrameLocks noGrp="1"/>
          </p:cNvGraphicFramePr>
          <p:nvPr>
            <p:extLst>
              <p:ext uri="{D42A27DB-BD31-4B8C-83A1-F6EECF244321}">
                <p14:modId xmlns:p14="http://schemas.microsoft.com/office/powerpoint/2010/main" val="203618941"/>
              </p:ext>
            </p:extLst>
          </p:nvPr>
        </p:nvGraphicFramePr>
        <p:xfrm>
          <a:off x="1384570" y="2245725"/>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3</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30" name="Table 29">
            <a:extLst>
              <a:ext uri="{FF2B5EF4-FFF2-40B4-BE49-F238E27FC236}">
                <a16:creationId xmlns:a16="http://schemas.microsoft.com/office/drawing/2014/main" id="{B7673DC2-80CC-2A81-D046-BEF934DBF046}"/>
              </a:ext>
            </a:extLst>
          </p:cNvPr>
          <p:cNvGraphicFramePr>
            <a:graphicFrameLocks noGrp="1"/>
          </p:cNvGraphicFramePr>
          <p:nvPr>
            <p:extLst>
              <p:ext uri="{D42A27DB-BD31-4B8C-83A1-F6EECF244321}">
                <p14:modId xmlns:p14="http://schemas.microsoft.com/office/powerpoint/2010/main" val="3961578356"/>
              </p:ext>
            </p:extLst>
          </p:nvPr>
        </p:nvGraphicFramePr>
        <p:xfrm>
          <a:off x="1384570" y="2888345"/>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4</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32" name="Table 31">
            <a:extLst>
              <a:ext uri="{FF2B5EF4-FFF2-40B4-BE49-F238E27FC236}">
                <a16:creationId xmlns:a16="http://schemas.microsoft.com/office/drawing/2014/main" id="{36420FC3-E42C-672D-DDA8-0E534D86751E}"/>
              </a:ext>
            </a:extLst>
          </p:cNvPr>
          <p:cNvGraphicFramePr>
            <a:graphicFrameLocks noGrp="1"/>
          </p:cNvGraphicFramePr>
          <p:nvPr>
            <p:extLst>
              <p:ext uri="{D42A27DB-BD31-4B8C-83A1-F6EECF244321}">
                <p14:modId xmlns:p14="http://schemas.microsoft.com/office/powerpoint/2010/main" val="1754686444"/>
              </p:ext>
            </p:extLst>
          </p:nvPr>
        </p:nvGraphicFramePr>
        <p:xfrm>
          <a:off x="2743200" y="3598816"/>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4</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33" name="Table 32">
            <a:extLst>
              <a:ext uri="{FF2B5EF4-FFF2-40B4-BE49-F238E27FC236}">
                <a16:creationId xmlns:a16="http://schemas.microsoft.com/office/drawing/2014/main" id="{0E5BC0CC-3C7A-8853-9448-38DDBB387494}"/>
              </a:ext>
            </a:extLst>
          </p:cNvPr>
          <p:cNvGraphicFramePr>
            <a:graphicFrameLocks noGrp="1"/>
          </p:cNvGraphicFramePr>
          <p:nvPr>
            <p:extLst>
              <p:ext uri="{D42A27DB-BD31-4B8C-83A1-F6EECF244321}">
                <p14:modId xmlns:p14="http://schemas.microsoft.com/office/powerpoint/2010/main" val="901686908"/>
              </p:ext>
            </p:extLst>
          </p:nvPr>
        </p:nvGraphicFramePr>
        <p:xfrm>
          <a:off x="3715966" y="4288860"/>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4</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34" name="Table 33">
            <a:extLst>
              <a:ext uri="{FF2B5EF4-FFF2-40B4-BE49-F238E27FC236}">
                <a16:creationId xmlns:a16="http://schemas.microsoft.com/office/drawing/2014/main" id="{2176F9BC-4C43-B6DB-5F56-7AA61BAA3C46}"/>
              </a:ext>
            </a:extLst>
          </p:cNvPr>
          <p:cNvGraphicFramePr>
            <a:graphicFrameLocks noGrp="1"/>
          </p:cNvGraphicFramePr>
          <p:nvPr>
            <p:extLst>
              <p:ext uri="{D42A27DB-BD31-4B8C-83A1-F6EECF244321}">
                <p14:modId xmlns:p14="http://schemas.microsoft.com/office/powerpoint/2010/main" val="1577653544"/>
              </p:ext>
            </p:extLst>
          </p:nvPr>
        </p:nvGraphicFramePr>
        <p:xfrm>
          <a:off x="4191000" y="4829015"/>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4</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35" name="Table 34">
            <a:extLst>
              <a:ext uri="{FF2B5EF4-FFF2-40B4-BE49-F238E27FC236}">
                <a16:creationId xmlns:a16="http://schemas.microsoft.com/office/drawing/2014/main" id="{D6232E6E-F38B-EC9D-B93A-D1B660B0B42D}"/>
              </a:ext>
            </a:extLst>
          </p:cNvPr>
          <p:cNvGraphicFramePr>
            <a:graphicFrameLocks noGrp="1"/>
          </p:cNvGraphicFramePr>
          <p:nvPr>
            <p:extLst>
              <p:ext uri="{D42A27DB-BD31-4B8C-83A1-F6EECF244321}">
                <p14:modId xmlns:p14="http://schemas.microsoft.com/office/powerpoint/2010/main" val="379901336"/>
              </p:ext>
            </p:extLst>
          </p:nvPr>
        </p:nvGraphicFramePr>
        <p:xfrm>
          <a:off x="4191000" y="5369170"/>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4</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graphicFrame>
        <p:nvGraphicFramePr>
          <p:cNvPr id="36" name="Table 35">
            <a:extLst>
              <a:ext uri="{FF2B5EF4-FFF2-40B4-BE49-F238E27FC236}">
                <a16:creationId xmlns:a16="http://schemas.microsoft.com/office/drawing/2014/main" id="{799E3199-3E9B-414C-C30B-9816D72D40A5}"/>
              </a:ext>
            </a:extLst>
          </p:cNvPr>
          <p:cNvGraphicFramePr>
            <a:graphicFrameLocks noGrp="1"/>
          </p:cNvGraphicFramePr>
          <p:nvPr>
            <p:extLst>
              <p:ext uri="{D42A27DB-BD31-4B8C-83A1-F6EECF244321}">
                <p14:modId xmlns:p14="http://schemas.microsoft.com/office/powerpoint/2010/main" val="2746974456"/>
              </p:ext>
            </p:extLst>
          </p:nvPr>
        </p:nvGraphicFramePr>
        <p:xfrm>
          <a:off x="4191000" y="5930498"/>
          <a:ext cx="1981200" cy="370840"/>
        </p:xfrm>
        <a:graphic>
          <a:graphicData uri="http://schemas.openxmlformats.org/drawingml/2006/table">
            <a:tbl>
              <a:tblPr firstRow="1" bandRow="1">
                <a:tableStyleId>{5C22544A-7EE6-4342-B048-85BDC9FD1C3A}</a:tableStyleId>
              </a:tblPr>
              <a:tblGrid>
                <a:gridCol w="495300">
                  <a:extLst>
                    <a:ext uri="{9D8B030D-6E8A-4147-A177-3AD203B41FA5}">
                      <a16:colId xmlns:a16="http://schemas.microsoft.com/office/drawing/2014/main" val="873225870"/>
                    </a:ext>
                  </a:extLst>
                </a:gridCol>
                <a:gridCol w="495300">
                  <a:extLst>
                    <a:ext uri="{9D8B030D-6E8A-4147-A177-3AD203B41FA5}">
                      <a16:colId xmlns:a16="http://schemas.microsoft.com/office/drawing/2014/main" val="2966307204"/>
                    </a:ext>
                  </a:extLst>
                </a:gridCol>
                <a:gridCol w="495300">
                  <a:extLst>
                    <a:ext uri="{9D8B030D-6E8A-4147-A177-3AD203B41FA5}">
                      <a16:colId xmlns:a16="http://schemas.microsoft.com/office/drawing/2014/main" val="2823884171"/>
                    </a:ext>
                  </a:extLst>
                </a:gridCol>
                <a:gridCol w="495300">
                  <a:extLst>
                    <a:ext uri="{9D8B030D-6E8A-4147-A177-3AD203B41FA5}">
                      <a16:colId xmlns:a16="http://schemas.microsoft.com/office/drawing/2014/main" val="2719268088"/>
                    </a:ext>
                  </a:extLst>
                </a:gridCol>
              </a:tblGrid>
              <a:tr h="370840">
                <a:tc>
                  <a:txBody>
                    <a:bodyPr/>
                    <a:lstStyle/>
                    <a:p>
                      <a:pPr algn="ctr"/>
                      <a:r>
                        <a:rPr lang="fa-IR" dirty="0">
                          <a:solidFill>
                            <a:sysClr val="windowText" lastClr="000000"/>
                          </a:solidFill>
                        </a:rPr>
                        <a:t>2</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4</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a-IR" dirty="0">
                          <a:solidFill>
                            <a:sysClr val="windowText" lastClr="000000"/>
                          </a:solidFill>
                        </a:rPr>
                        <a:t>3</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978"/>
                  </a:ext>
                </a:extLst>
              </a:tr>
            </a:tbl>
          </a:graphicData>
        </a:graphic>
      </p:graphicFrame>
      <p:pic>
        <p:nvPicPr>
          <p:cNvPr id="38" name="Graphic 37" descr="Checkmark">
            <a:extLst>
              <a:ext uri="{FF2B5EF4-FFF2-40B4-BE49-F238E27FC236}">
                <a16:creationId xmlns:a16="http://schemas.microsoft.com/office/drawing/2014/main" id="{F8710280-0B8A-A3D4-A2DA-BA162CAAE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9989" y="327229"/>
            <a:ext cx="306421" cy="382621"/>
          </a:xfrm>
          <a:prstGeom prst="rect">
            <a:avLst/>
          </a:prstGeom>
        </p:spPr>
      </p:pic>
      <p:pic>
        <p:nvPicPr>
          <p:cNvPr id="39" name="Graphic 38" descr="Checkmark">
            <a:extLst>
              <a:ext uri="{FF2B5EF4-FFF2-40B4-BE49-F238E27FC236}">
                <a16:creationId xmlns:a16="http://schemas.microsoft.com/office/drawing/2014/main" id="{672CCC93-380C-0B64-4DFB-F088BA7BD8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8980" y="2748091"/>
            <a:ext cx="306421" cy="382621"/>
          </a:xfrm>
          <a:prstGeom prst="rect">
            <a:avLst/>
          </a:prstGeom>
        </p:spPr>
      </p:pic>
      <p:pic>
        <p:nvPicPr>
          <p:cNvPr id="40" name="Graphic 39" descr="Checkmark">
            <a:extLst>
              <a:ext uri="{FF2B5EF4-FFF2-40B4-BE49-F238E27FC236}">
                <a16:creationId xmlns:a16="http://schemas.microsoft.com/office/drawing/2014/main" id="{7B7D4663-9AF9-5A2D-921B-546C7D0DF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6793" y="3429799"/>
            <a:ext cx="306421" cy="382621"/>
          </a:xfrm>
          <a:prstGeom prst="rect">
            <a:avLst/>
          </a:prstGeom>
        </p:spPr>
      </p:pic>
      <p:pic>
        <p:nvPicPr>
          <p:cNvPr id="41" name="Graphic 40" descr="Checkmark">
            <a:extLst>
              <a:ext uri="{FF2B5EF4-FFF2-40B4-BE49-F238E27FC236}">
                <a16:creationId xmlns:a16="http://schemas.microsoft.com/office/drawing/2014/main" id="{BC60204E-802A-F66E-12ED-2BF1961BDA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1440" y="4100333"/>
            <a:ext cx="306421" cy="382621"/>
          </a:xfrm>
          <a:prstGeom prst="rect">
            <a:avLst/>
          </a:prstGeom>
        </p:spPr>
      </p:pic>
      <p:pic>
        <p:nvPicPr>
          <p:cNvPr id="42" name="Graphic 41" descr="Checkmark">
            <a:extLst>
              <a:ext uri="{FF2B5EF4-FFF2-40B4-BE49-F238E27FC236}">
                <a16:creationId xmlns:a16="http://schemas.microsoft.com/office/drawing/2014/main" id="{95EF7E66-34AC-B12A-B1CF-98D32071B0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3231" y="5724203"/>
            <a:ext cx="306421" cy="382621"/>
          </a:xfrm>
          <a:prstGeom prst="rect">
            <a:avLst/>
          </a:prstGeom>
        </p:spPr>
      </p:pic>
    </p:spTree>
    <p:extLst>
      <p:ext uri="{BB962C8B-B14F-4D97-AF65-F5344CB8AC3E}">
        <p14:creationId xmlns:p14="http://schemas.microsoft.com/office/powerpoint/2010/main" val="313443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FC1F-569A-47B9-6623-947DA5B0052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76759E8-3513-D8D4-EC03-91A6B4FBA236}"/>
              </a:ext>
            </a:extLst>
          </p:cNvPr>
          <p:cNvSpPr>
            <a:spLocks noGrp="1"/>
          </p:cNvSpPr>
          <p:nvPr>
            <p:ph type="sldNum" sz="quarter" idx="10"/>
          </p:nvPr>
        </p:nvSpPr>
        <p:spPr/>
        <p:txBody>
          <a:bodyPr/>
          <a:lstStyle/>
          <a:p>
            <a:fld id="{BB936EA6-75EA-BC43-847D-098704264B3C}" type="slidenum">
              <a:rPr lang="en-US" smtClean="0"/>
              <a:pPr/>
              <a:t>55</a:t>
            </a:fld>
            <a:endParaRPr lang="en-US" sz="1400"/>
          </a:p>
        </p:txBody>
      </p:sp>
      <p:sp>
        <p:nvSpPr>
          <p:cNvPr id="8" name="Content Placeholder 7">
            <a:extLst>
              <a:ext uri="{FF2B5EF4-FFF2-40B4-BE49-F238E27FC236}">
                <a16:creationId xmlns:a16="http://schemas.microsoft.com/office/drawing/2014/main" id="{B4E54D3A-3EEC-7958-D0B4-5F22C40ADFD9}"/>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5DFDC36C-E9C9-85FE-0EF9-5290B89167C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121596"/>
            <a:ext cx="8193358" cy="6429238"/>
          </a:xfrm>
          <a:prstGeom prst="rect">
            <a:avLst/>
          </a:prstGeom>
        </p:spPr>
      </p:pic>
    </p:spTree>
    <p:extLst>
      <p:ext uri="{BB962C8B-B14F-4D97-AF65-F5344CB8AC3E}">
        <p14:creationId xmlns:p14="http://schemas.microsoft.com/office/powerpoint/2010/main" val="2188100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5A46-70EE-5DC4-B122-C63BE5BCAC9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BA31B54-D15B-C531-0D5A-268921ACDF63}"/>
              </a:ext>
            </a:extLst>
          </p:cNvPr>
          <p:cNvSpPr>
            <a:spLocks noGrp="1"/>
          </p:cNvSpPr>
          <p:nvPr>
            <p:ph type="sldNum" sz="quarter" idx="10"/>
          </p:nvPr>
        </p:nvSpPr>
        <p:spPr/>
        <p:txBody>
          <a:bodyPr/>
          <a:lstStyle/>
          <a:p>
            <a:fld id="{BB936EA6-75EA-BC43-847D-098704264B3C}" type="slidenum">
              <a:rPr lang="en-US" smtClean="0"/>
              <a:pPr/>
              <a:t>56</a:t>
            </a:fld>
            <a:endParaRPr lang="en-US" sz="1400"/>
          </a:p>
        </p:txBody>
      </p:sp>
      <p:sp>
        <p:nvSpPr>
          <p:cNvPr id="8" name="TextBox 7">
            <a:extLst>
              <a:ext uri="{FF2B5EF4-FFF2-40B4-BE49-F238E27FC236}">
                <a16:creationId xmlns:a16="http://schemas.microsoft.com/office/drawing/2014/main" id="{D1FDFE08-CBDE-4509-D9E6-0DE775C87FEE}"/>
              </a:ext>
            </a:extLst>
          </p:cNvPr>
          <p:cNvSpPr txBox="1"/>
          <p:nvPr/>
        </p:nvSpPr>
        <p:spPr>
          <a:xfrm>
            <a:off x="76200" y="14591"/>
            <a:ext cx="8915400" cy="11726287"/>
          </a:xfrm>
          <a:prstGeom prst="rect">
            <a:avLst/>
          </a:prstGeom>
          <a:noFill/>
        </p:spPr>
        <p:txBody>
          <a:bodyPr wrap="square">
            <a:spAutoFit/>
          </a:bodyPr>
          <a:lstStyle/>
          <a:p>
            <a:r>
              <a:rPr lang="en-US" dirty="0"/>
              <a:t>def </a:t>
            </a:r>
            <a:r>
              <a:rPr lang="en-US" dirty="0" err="1"/>
              <a:t>place_queens_non_recursive</a:t>
            </a:r>
            <a:r>
              <a:rPr lang="en-US" dirty="0"/>
              <a:t>(n):</a:t>
            </a:r>
          </a:p>
          <a:p>
            <a:r>
              <a:rPr lang="en-US" dirty="0"/>
              <a:t>    stack = []  # </a:t>
            </a:r>
            <a:r>
              <a:rPr lang="en-US" dirty="0" err="1"/>
              <a:t>پشته</a:t>
            </a:r>
            <a:r>
              <a:rPr lang="en-US" dirty="0"/>
              <a:t> </a:t>
            </a:r>
            <a:r>
              <a:rPr lang="en-US" dirty="0" err="1"/>
              <a:t>برای</a:t>
            </a:r>
            <a:r>
              <a:rPr lang="en-US" dirty="0"/>
              <a:t> </a:t>
            </a:r>
            <a:r>
              <a:rPr lang="en-US" dirty="0" err="1"/>
              <a:t>ذخیره</a:t>
            </a:r>
            <a:r>
              <a:rPr lang="en-US" dirty="0"/>
              <a:t> </a:t>
            </a:r>
            <a:r>
              <a:rPr lang="en-US" dirty="0" err="1"/>
              <a:t>وضعیت</a:t>
            </a:r>
            <a:r>
              <a:rPr lang="en-US" dirty="0"/>
              <a:t> (</a:t>
            </a:r>
            <a:r>
              <a:rPr lang="en-US" dirty="0" err="1"/>
              <a:t>سطر</a:t>
            </a:r>
            <a:r>
              <a:rPr lang="en-US" dirty="0"/>
              <a:t> و </a:t>
            </a:r>
            <a:r>
              <a:rPr lang="en-US" dirty="0" err="1"/>
              <a:t>ستون</a:t>
            </a:r>
            <a:r>
              <a:rPr lang="en-US" dirty="0"/>
              <a:t>)</a:t>
            </a:r>
          </a:p>
          <a:p>
            <a:r>
              <a:rPr lang="en-US" dirty="0"/>
              <a:t>    queens = [0] * (n + 1)  # </a:t>
            </a:r>
            <a:r>
              <a:rPr lang="en-US" dirty="0" err="1"/>
              <a:t>آرایه</a:t>
            </a:r>
            <a:r>
              <a:rPr lang="en-US" dirty="0"/>
              <a:t> </a:t>
            </a:r>
            <a:r>
              <a:rPr lang="en-US" dirty="0" err="1"/>
              <a:t>برای</a:t>
            </a:r>
            <a:r>
              <a:rPr lang="en-US" dirty="0"/>
              <a:t> </a:t>
            </a:r>
            <a:r>
              <a:rPr lang="en-US" dirty="0" err="1"/>
              <a:t>نگه‌داشتن</a:t>
            </a:r>
            <a:r>
              <a:rPr lang="en-US" dirty="0"/>
              <a:t> </a:t>
            </a:r>
            <a:r>
              <a:rPr lang="en-US" dirty="0" err="1"/>
              <a:t>محل</a:t>
            </a:r>
            <a:r>
              <a:rPr lang="en-US" dirty="0"/>
              <a:t> </a:t>
            </a:r>
            <a:r>
              <a:rPr lang="en-US" dirty="0" err="1"/>
              <a:t>وزیرها</a:t>
            </a:r>
            <a:r>
              <a:rPr lang="en-US" dirty="0"/>
              <a:t> (</a:t>
            </a:r>
            <a:r>
              <a:rPr lang="en-US" dirty="0" err="1"/>
              <a:t>اندیس</a:t>
            </a:r>
            <a:r>
              <a:rPr lang="en-US" dirty="0"/>
              <a:t> 1 </a:t>
            </a:r>
            <a:r>
              <a:rPr lang="en-US" dirty="0" err="1"/>
              <a:t>تا</a:t>
            </a:r>
            <a:r>
              <a:rPr lang="en-US" dirty="0"/>
              <a:t> n)</a:t>
            </a:r>
          </a:p>
          <a:p>
            <a:r>
              <a:rPr lang="en-US" dirty="0"/>
              <a:t>    </a:t>
            </a:r>
          </a:p>
          <a:p>
            <a:r>
              <a:rPr lang="en-US" dirty="0"/>
              <a:t>    row = 1  # </a:t>
            </a:r>
            <a:r>
              <a:rPr lang="en-US" dirty="0" err="1"/>
              <a:t>از</a:t>
            </a:r>
            <a:r>
              <a:rPr lang="en-US" dirty="0"/>
              <a:t> </a:t>
            </a:r>
            <a:r>
              <a:rPr lang="en-US" dirty="0" err="1"/>
              <a:t>سطر</a:t>
            </a:r>
            <a:r>
              <a:rPr lang="en-US" dirty="0"/>
              <a:t> </a:t>
            </a:r>
            <a:r>
              <a:rPr lang="en-US" dirty="0" err="1"/>
              <a:t>اول</a:t>
            </a:r>
            <a:r>
              <a:rPr lang="en-US" dirty="0"/>
              <a:t> </a:t>
            </a:r>
            <a:r>
              <a:rPr lang="en-US" dirty="0" err="1"/>
              <a:t>شروع</a:t>
            </a:r>
            <a:r>
              <a:rPr lang="en-US" dirty="0"/>
              <a:t> </a:t>
            </a:r>
            <a:r>
              <a:rPr lang="en-US" dirty="0" err="1"/>
              <a:t>می‌کنیم</a:t>
            </a:r>
            <a:endParaRPr lang="en-US" dirty="0"/>
          </a:p>
          <a:p>
            <a:r>
              <a:rPr lang="en-US" dirty="0"/>
              <a:t>    col = 1  # </a:t>
            </a:r>
            <a:r>
              <a:rPr lang="en-US" dirty="0" err="1"/>
              <a:t>شروع</a:t>
            </a:r>
            <a:r>
              <a:rPr lang="en-US" dirty="0"/>
              <a:t> </a:t>
            </a:r>
            <a:r>
              <a:rPr lang="en-US" dirty="0" err="1"/>
              <a:t>از</a:t>
            </a:r>
            <a:r>
              <a:rPr lang="en-US" dirty="0"/>
              <a:t> </a:t>
            </a:r>
            <a:r>
              <a:rPr lang="en-US" dirty="0" err="1"/>
              <a:t>ستون</a:t>
            </a:r>
            <a:r>
              <a:rPr lang="en-US" dirty="0"/>
              <a:t> </a:t>
            </a:r>
            <a:r>
              <a:rPr lang="en-US" dirty="0" err="1"/>
              <a:t>اول</a:t>
            </a:r>
            <a:endParaRPr lang="en-US" dirty="0"/>
          </a:p>
          <a:p>
            <a:endParaRPr lang="en-US" dirty="0"/>
          </a:p>
          <a:p>
            <a:r>
              <a:rPr lang="en-US" dirty="0"/>
              <a:t>    while True:</a:t>
            </a:r>
          </a:p>
          <a:p>
            <a:r>
              <a:rPr lang="en-US" dirty="0"/>
              <a:t>        # </a:t>
            </a:r>
            <a:r>
              <a:rPr lang="en-US" dirty="0" err="1"/>
              <a:t>تلاش</a:t>
            </a:r>
            <a:r>
              <a:rPr lang="en-US" dirty="0"/>
              <a:t> </a:t>
            </a:r>
            <a:r>
              <a:rPr lang="en-US" dirty="0" err="1"/>
              <a:t>برای</a:t>
            </a:r>
            <a:r>
              <a:rPr lang="en-US" dirty="0"/>
              <a:t> </a:t>
            </a:r>
            <a:r>
              <a:rPr lang="en-US" dirty="0" err="1"/>
              <a:t>پیدا</a:t>
            </a:r>
            <a:r>
              <a:rPr lang="en-US" dirty="0"/>
              <a:t> </a:t>
            </a:r>
            <a:r>
              <a:rPr lang="en-US" dirty="0" err="1"/>
              <a:t>کردن</a:t>
            </a:r>
            <a:r>
              <a:rPr lang="en-US" dirty="0"/>
              <a:t> </a:t>
            </a:r>
            <a:r>
              <a:rPr lang="en-US" dirty="0" err="1"/>
              <a:t>موقعیت</a:t>
            </a:r>
            <a:r>
              <a:rPr lang="en-US" dirty="0"/>
              <a:t> </a:t>
            </a:r>
            <a:r>
              <a:rPr lang="en-US" dirty="0" err="1"/>
              <a:t>امن</a:t>
            </a:r>
            <a:r>
              <a:rPr lang="en-US" dirty="0"/>
              <a:t> </a:t>
            </a:r>
            <a:r>
              <a:rPr lang="en-US" dirty="0" err="1"/>
              <a:t>در</a:t>
            </a:r>
            <a:r>
              <a:rPr lang="en-US" dirty="0"/>
              <a:t> </a:t>
            </a:r>
            <a:r>
              <a:rPr lang="en-US" dirty="0" err="1"/>
              <a:t>سطر</a:t>
            </a:r>
            <a:r>
              <a:rPr lang="en-US" dirty="0"/>
              <a:t> </a:t>
            </a:r>
            <a:r>
              <a:rPr lang="en-US" dirty="0" err="1"/>
              <a:t>جاری</a:t>
            </a:r>
            <a:endParaRPr lang="en-US" dirty="0"/>
          </a:p>
          <a:p>
            <a:r>
              <a:rPr lang="en-US" dirty="0"/>
              <a:t>        while col &lt;= n:</a:t>
            </a:r>
          </a:p>
          <a:p>
            <a:r>
              <a:rPr lang="en-US" dirty="0"/>
              <a:t>            safe = True  # </a:t>
            </a:r>
            <a:r>
              <a:rPr lang="en-US" dirty="0" err="1"/>
              <a:t>فرض</a:t>
            </a:r>
            <a:r>
              <a:rPr lang="en-US" dirty="0"/>
              <a:t> </a:t>
            </a:r>
            <a:r>
              <a:rPr lang="en-US" dirty="0" err="1"/>
              <a:t>می‌کنیم</a:t>
            </a:r>
            <a:r>
              <a:rPr lang="en-US" dirty="0"/>
              <a:t> </a:t>
            </a:r>
            <a:r>
              <a:rPr lang="en-US" dirty="0" err="1"/>
              <a:t>این</a:t>
            </a:r>
            <a:r>
              <a:rPr lang="en-US" dirty="0"/>
              <a:t> </a:t>
            </a:r>
            <a:r>
              <a:rPr lang="en-US" dirty="0" err="1"/>
              <a:t>موقعیت</a:t>
            </a:r>
            <a:r>
              <a:rPr lang="en-US" dirty="0"/>
              <a:t> </a:t>
            </a:r>
            <a:r>
              <a:rPr lang="en-US" dirty="0" err="1"/>
              <a:t>امن</a:t>
            </a:r>
            <a:r>
              <a:rPr lang="en-US" dirty="0"/>
              <a:t> </a:t>
            </a:r>
            <a:r>
              <a:rPr lang="en-US" dirty="0" err="1"/>
              <a:t>است</a:t>
            </a:r>
            <a:endParaRPr lang="en-US" dirty="0"/>
          </a:p>
          <a:p>
            <a:endParaRPr lang="en-US" dirty="0"/>
          </a:p>
          <a:p>
            <a:r>
              <a:rPr lang="en-US" dirty="0"/>
              <a:t>            # </a:t>
            </a:r>
            <a:r>
              <a:rPr lang="en-US" dirty="0" err="1"/>
              <a:t>بررسی</a:t>
            </a:r>
            <a:r>
              <a:rPr lang="en-US" dirty="0"/>
              <a:t> </a:t>
            </a:r>
            <a:r>
              <a:rPr lang="en-US" dirty="0" err="1"/>
              <a:t>تهدید</a:t>
            </a:r>
            <a:r>
              <a:rPr lang="en-US" dirty="0"/>
              <a:t> </a:t>
            </a:r>
            <a:r>
              <a:rPr lang="en-US" dirty="0" err="1"/>
              <a:t>از</a:t>
            </a:r>
            <a:r>
              <a:rPr lang="en-US" dirty="0"/>
              <a:t> </a:t>
            </a:r>
            <a:r>
              <a:rPr lang="en-US" dirty="0" err="1"/>
              <a:t>وزیرهای</a:t>
            </a:r>
            <a:r>
              <a:rPr lang="en-US" dirty="0"/>
              <a:t> </a:t>
            </a:r>
            <a:r>
              <a:rPr lang="en-US" dirty="0" err="1"/>
              <a:t>قبلی</a:t>
            </a:r>
            <a:endParaRPr lang="en-US" dirty="0"/>
          </a:p>
          <a:p>
            <a:r>
              <a:rPr lang="en-US" dirty="0"/>
              <a:t>            for </a:t>
            </a:r>
            <a:r>
              <a:rPr lang="en-US" dirty="0" err="1"/>
              <a:t>prev_row</a:t>
            </a:r>
            <a:r>
              <a:rPr lang="en-US" dirty="0"/>
              <a:t> in range(1, row):</a:t>
            </a:r>
          </a:p>
          <a:p>
            <a:r>
              <a:rPr lang="en-US" dirty="0"/>
              <a:t>                if (queens[</a:t>
            </a:r>
            <a:r>
              <a:rPr lang="en-US" dirty="0" err="1"/>
              <a:t>prev_row</a:t>
            </a:r>
            <a:r>
              <a:rPr lang="en-US" dirty="0"/>
              <a:t>] == col or  # </a:t>
            </a:r>
            <a:r>
              <a:rPr lang="en-US" dirty="0" err="1"/>
              <a:t>هم‌ستون</a:t>
            </a:r>
            <a:endParaRPr lang="en-US" dirty="0"/>
          </a:p>
          <a:p>
            <a:r>
              <a:rPr lang="en-US" dirty="0"/>
              <a:t>                    queens[</a:t>
            </a:r>
            <a:r>
              <a:rPr lang="en-US" dirty="0" err="1"/>
              <a:t>prev_row</a:t>
            </a:r>
            <a:r>
              <a:rPr lang="en-US" dirty="0"/>
              <a:t>] - col == (row - </a:t>
            </a:r>
            <a:r>
              <a:rPr lang="en-US" dirty="0" err="1"/>
              <a:t>prev_row</a:t>
            </a:r>
            <a:r>
              <a:rPr lang="en-US" dirty="0"/>
              <a:t>) or  # </a:t>
            </a:r>
            <a:r>
              <a:rPr lang="en-US" dirty="0" err="1"/>
              <a:t>قطر</a:t>
            </a:r>
            <a:r>
              <a:rPr lang="en-US" dirty="0"/>
              <a:t> </a:t>
            </a:r>
            <a:r>
              <a:rPr lang="en-US" dirty="0" err="1"/>
              <a:t>اصلی</a:t>
            </a:r>
            <a:endParaRPr lang="en-US" dirty="0"/>
          </a:p>
          <a:p>
            <a:r>
              <a:rPr lang="en-US" dirty="0"/>
              <a:t>                    queens[</a:t>
            </a:r>
            <a:r>
              <a:rPr lang="en-US" dirty="0" err="1"/>
              <a:t>prev_row</a:t>
            </a:r>
            <a:r>
              <a:rPr lang="en-US" dirty="0"/>
              <a:t>] - col == -(row - </a:t>
            </a:r>
            <a:r>
              <a:rPr lang="en-US" dirty="0" err="1"/>
              <a:t>prev_row</a:t>
            </a:r>
            <a:r>
              <a:rPr lang="en-US" dirty="0"/>
              <a:t>)):  # </a:t>
            </a:r>
            <a:r>
              <a:rPr lang="en-US" dirty="0" err="1"/>
              <a:t>قطر</a:t>
            </a:r>
            <a:r>
              <a:rPr lang="en-US" dirty="0"/>
              <a:t> </a:t>
            </a:r>
            <a:r>
              <a:rPr lang="en-US" dirty="0" err="1"/>
              <a:t>فرعی</a:t>
            </a:r>
            <a:endParaRPr lang="en-US" dirty="0"/>
          </a:p>
          <a:p>
            <a:r>
              <a:rPr lang="en-US" dirty="0"/>
              <a:t>                    safe = False  # </a:t>
            </a:r>
            <a:r>
              <a:rPr lang="en-US" dirty="0" err="1"/>
              <a:t>اگر</a:t>
            </a:r>
            <a:r>
              <a:rPr lang="en-US" dirty="0"/>
              <a:t> </a:t>
            </a:r>
            <a:r>
              <a:rPr lang="en-US" dirty="0" err="1"/>
              <a:t>تهدیدی</a:t>
            </a:r>
            <a:r>
              <a:rPr lang="en-US" dirty="0"/>
              <a:t> </a:t>
            </a:r>
            <a:r>
              <a:rPr lang="en-US" dirty="0" err="1"/>
              <a:t>بود</a:t>
            </a:r>
            <a:r>
              <a:rPr lang="en-US" dirty="0"/>
              <a:t>، </a:t>
            </a:r>
            <a:r>
              <a:rPr lang="en-US" dirty="0" err="1"/>
              <a:t>امن</a:t>
            </a:r>
            <a:r>
              <a:rPr lang="en-US" dirty="0"/>
              <a:t> </a:t>
            </a:r>
            <a:r>
              <a:rPr lang="en-US" dirty="0" err="1"/>
              <a:t>نیست</a:t>
            </a:r>
            <a:endParaRPr lang="en-US" dirty="0"/>
          </a:p>
          <a:p>
            <a:r>
              <a:rPr lang="en-US" dirty="0"/>
              <a:t>                    break</a:t>
            </a:r>
          </a:p>
          <a:p>
            <a:endParaRPr lang="en-US" dirty="0"/>
          </a:p>
          <a:p>
            <a:r>
              <a:rPr lang="en-US" dirty="0"/>
              <a:t>            if safe:</a:t>
            </a:r>
          </a:p>
          <a:p>
            <a:r>
              <a:rPr lang="en-US" dirty="0"/>
              <a:t>                # </a:t>
            </a:r>
            <a:r>
              <a:rPr lang="en-US" dirty="0" err="1"/>
              <a:t>اگر</a:t>
            </a:r>
            <a:r>
              <a:rPr lang="en-US" dirty="0"/>
              <a:t> </a:t>
            </a:r>
            <a:r>
              <a:rPr lang="en-US" dirty="0" err="1"/>
              <a:t>امن</a:t>
            </a:r>
            <a:r>
              <a:rPr lang="en-US" dirty="0"/>
              <a:t> </a:t>
            </a:r>
            <a:r>
              <a:rPr lang="en-US" dirty="0" err="1"/>
              <a:t>بود</a:t>
            </a:r>
            <a:r>
              <a:rPr lang="en-US" dirty="0"/>
              <a:t>، </a:t>
            </a:r>
            <a:r>
              <a:rPr lang="en-US" dirty="0" err="1"/>
              <a:t>وزیر</a:t>
            </a:r>
            <a:r>
              <a:rPr lang="en-US" dirty="0"/>
              <a:t> </a:t>
            </a:r>
            <a:r>
              <a:rPr lang="en-US" dirty="0" err="1"/>
              <a:t>را</a:t>
            </a:r>
            <a:r>
              <a:rPr lang="en-US" dirty="0"/>
              <a:t> </a:t>
            </a:r>
            <a:r>
              <a:rPr lang="en-US" dirty="0" err="1"/>
              <a:t>در</a:t>
            </a:r>
            <a:r>
              <a:rPr lang="en-US" dirty="0"/>
              <a:t> </a:t>
            </a:r>
            <a:r>
              <a:rPr lang="en-US" dirty="0" err="1"/>
              <a:t>این</a:t>
            </a:r>
            <a:r>
              <a:rPr lang="en-US" dirty="0"/>
              <a:t> </a:t>
            </a:r>
            <a:r>
              <a:rPr lang="en-US" dirty="0" err="1"/>
              <a:t>ستون</a:t>
            </a:r>
            <a:r>
              <a:rPr lang="en-US" dirty="0"/>
              <a:t> </a:t>
            </a:r>
            <a:r>
              <a:rPr lang="en-US" dirty="0" err="1"/>
              <a:t>قرار</a:t>
            </a:r>
            <a:r>
              <a:rPr lang="en-US" dirty="0"/>
              <a:t> </a:t>
            </a:r>
            <a:r>
              <a:rPr lang="en-US" dirty="0" err="1"/>
              <a:t>می‌دهیم</a:t>
            </a:r>
            <a:endParaRPr lang="en-US" dirty="0"/>
          </a:p>
          <a:p>
            <a:r>
              <a:rPr lang="en-US" dirty="0"/>
              <a:t>                queens[row] = col</a:t>
            </a:r>
          </a:p>
          <a:p>
            <a:r>
              <a:rPr lang="en-US" dirty="0"/>
              <a:t>                </a:t>
            </a:r>
            <a:r>
              <a:rPr lang="en-US" dirty="0" err="1"/>
              <a:t>stack.append</a:t>
            </a:r>
            <a:r>
              <a:rPr lang="en-US" dirty="0"/>
              <a:t>((row, col))  # </a:t>
            </a:r>
            <a:r>
              <a:rPr lang="en-US" dirty="0" err="1"/>
              <a:t>وضعیت</a:t>
            </a:r>
            <a:r>
              <a:rPr lang="en-US" dirty="0"/>
              <a:t> (</a:t>
            </a:r>
            <a:r>
              <a:rPr lang="en-US" dirty="0" err="1"/>
              <a:t>سطر</a:t>
            </a:r>
            <a:r>
              <a:rPr lang="en-US" dirty="0"/>
              <a:t>، </a:t>
            </a:r>
            <a:r>
              <a:rPr lang="en-US" dirty="0" err="1"/>
              <a:t>ستون</a:t>
            </a:r>
            <a:r>
              <a:rPr lang="en-US" dirty="0"/>
              <a:t>) </a:t>
            </a:r>
            <a:r>
              <a:rPr lang="en-US" dirty="0" err="1"/>
              <a:t>را</a:t>
            </a:r>
            <a:r>
              <a:rPr lang="en-US" dirty="0"/>
              <a:t> </a:t>
            </a:r>
            <a:r>
              <a:rPr lang="en-US" dirty="0" err="1"/>
              <a:t>در</a:t>
            </a:r>
            <a:r>
              <a:rPr lang="en-US" dirty="0"/>
              <a:t> </a:t>
            </a:r>
            <a:r>
              <a:rPr lang="en-US" dirty="0" err="1"/>
              <a:t>پشته</a:t>
            </a:r>
            <a:r>
              <a:rPr lang="en-US" dirty="0"/>
              <a:t> </a:t>
            </a:r>
            <a:r>
              <a:rPr lang="en-US" dirty="0" err="1"/>
              <a:t>ذخیره</a:t>
            </a:r>
            <a:r>
              <a:rPr lang="en-US" dirty="0"/>
              <a:t> </a:t>
            </a:r>
            <a:r>
              <a:rPr lang="en-US" dirty="0" err="1"/>
              <a:t>می‌کنیم</a:t>
            </a:r>
            <a:endParaRPr lang="en-US" dirty="0"/>
          </a:p>
          <a:p>
            <a:r>
              <a:rPr lang="en-US" dirty="0"/>
              <a:t>                row += 1  # </a:t>
            </a:r>
            <a:r>
              <a:rPr lang="en-US" dirty="0" err="1"/>
              <a:t>به</a:t>
            </a:r>
            <a:r>
              <a:rPr lang="en-US" dirty="0"/>
              <a:t> </a:t>
            </a:r>
            <a:r>
              <a:rPr lang="en-US" dirty="0" err="1"/>
              <a:t>سطر</a:t>
            </a:r>
            <a:r>
              <a:rPr lang="en-US" dirty="0"/>
              <a:t> </a:t>
            </a:r>
            <a:r>
              <a:rPr lang="en-US" dirty="0" err="1"/>
              <a:t>بعدی</a:t>
            </a:r>
            <a:r>
              <a:rPr lang="en-US" dirty="0"/>
              <a:t> </a:t>
            </a:r>
            <a:r>
              <a:rPr lang="en-US" dirty="0" err="1"/>
              <a:t>می‌رویم</a:t>
            </a:r>
            <a:endParaRPr lang="en-US" dirty="0"/>
          </a:p>
          <a:p>
            <a:r>
              <a:rPr lang="en-US" dirty="0"/>
              <a:t>                col = 1  # </a:t>
            </a:r>
            <a:r>
              <a:rPr lang="en-US" dirty="0" err="1"/>
              <a:t>جستجوی</a:t>
            </a:r>
            <a:r>
              <a:rPr lang="en-US" dirty="0"/>
              <a:t> </a:t>
            </a:r>
            <a:r>
              <a:rPr lang="en-US" dirty="0" err="1"/>
              <a:t>ستون</a:t>
            </a:r>
            <a:r>
              <a:rPr lang="en-US" dirty="0"/>
              <a:t> </a:t>
            </a:r>
            <a:r>
              <a:rPr lang="en-US" dirty="0" err="1"/>
              <a:t>را</a:t>
            </a:r>
            <a:r>
              <a:rPr lang="en-US" dirty="0"/>
              <a:t> </a:t>
            </a:r>
            <a:r>
              <a:rPr lang="en-US" dirty="0" err="1"/>
              <a:t>از</a:t>
            </a:r>
            <a:r>
              <a:rPr lang="en-US" dirty="0"/>
              <a:t> </a:t>
            </a:r>
            <a:r>
              <a:rPr lang="en-US" dirty="0" err="1"/>
              <a:t>اول</a:t>
            </a:r>
            <a:r>
              <a:rPr lang="en-US" dirty="0"/>
              <a:t> </a:t>
            </a:r>
            <a:r>
              <a:rPr lang="en-US" dirty="0" err="1"/>
              <a:t>شروع</a:t>
            </a:r>
            <a:r>
              <a:rPr lang="en-US" dirty="0"/>
              <a:t> </a:t>
            </a:r>
            <a:r>
              <a:rPr lang="en-US" dirty="0" err="1"/>
              <a:t>می‌کنیم</a:t>
            </a:r>
            <a:endParaRPr lang="en-US" dirty="0"/>
          </a:p>
          <a:p>
            <a:r>
              <a:rPr lang="en-US" dirty="0"/>
              <a:t>                break  # </a:t>
            </a:r>
            <a:r>
              <a:rPr lang="en-US" dirty="0" err="1"/>
              <a:t>از</a:t>
            </a:r>
            <a:r>
              <a:rPr lang="en-US" dirty="0"/>
              <a:t> </a:t>
            </a:r>
            <a:r>
              <a:rPr lang="en-US" dirty="0" err="1"/>
              <a:t>حلقه</a:t>
            </a:r>
            <a:r>
              <a:rPr lang="en-US" dirty="0"/>
              <a:t> </a:t>
            </a:r>
            <a:r>
              <a:rPr lang="en-US" dirty="0" err="1"/>
              <a:t>ستون</a:t>
            </a:r>
            <a:r>
              <a:rPr lang="en-US" dirty="0"/>
              <a:t> </a:t>
            </a:r>
            <a:r>
              <a:rPr lang="en-US" dirty="0" err="1"/>
              <a:t>خارج</a:t>
            </a:r>
            <a:r>
              <a:rPr lang="en-US" dirty="0"/>
              <a:t> </a:t>
            </a:r>
            <a:r>
              <a:rPr lang="en-US" dirty="0" err="1"/>
              <a:t>می‌شویم</a:t>
            </a:r>
            <a:endParaRPr lang="en-US" dirty="0"/>
          </a:p>
          <a:p>
            <a:endParaRPr lang="en-US" dirty="0"/>
          </a:p>
          <a:p>
            <a:r>
              <a:rPr lang="en-US" dirty="0"/>
              <a:t>            col += 1  # </a:t>
            </a:r>
            <a:r>
              <a:rPr lang="en-US" dirty="0" err="1"/>
              <a:t>ستون</a:t>
            </a:r>
            <a:r>
              <a:rPr lang="en-US" dirty="0"/>
              <a:t> </a:t>
            </a:r>
            <a:r>
              <a:rPr lang="en-US" dirty="0" err="1"/>
              <a:t>بعدی</a:t>
            </a:r>
            <a:r>
              <a:rPr lang="en-US" dirty="0"/>
              <a:t> </a:t>
            </a:r>
            <a:r>
              <a:rPr lang="en-US" dirty="0" err="1"/>
              <a:t>را</a:t>
            </a:r>
            <a:r>
              <a:rPr lang="en-US" dirty="0"/>
              <a:t> </a:t>
            </a:r>
            <a:r>
              <a:rPr lang="en-US" dirty="0" err="1"/>
              <a:t>بررسی</a:t>
            </a:r>
            <a:r>
              <a:rPr lang="en-US" dirty="0"/>
              <a:t> </a:t>
            </a:r>
            <a:r>
              <a:rPr lang="en-US" dirty="0" err="1"/>
              <a:t>می‌کنیم</a:t>
            </a:r>
            <a:endParaRPr lang="en-US" dirty="0"/>
          </a:p>
          <a:p>
            <a:endParaRPr lang="en-US" dirty="0"/>
          </a:p>
          <a:p>
            <a:r>
              <a:rPr lang="en-US" dirty="0"/>
              <a:t>        # </a:t>
            </a:r>
            <a:r>
              <a:rPr lang="en-US" dirty="0" err="1"/>
              <a:t>اگر</a:t>
            </a:r>
            <a:r>
              <a:rPr lang="en-US" dirty="0"/>
              <a:t> </a:t>
            </a:r>
            <a:r>
              <a:rPr lang="en-US" dirty="0" err="1"/>
              <a:t>به</a:t>
            </a:r>
            <a:r>
              <a:rPr lang="en-US" dirty="0"/>
              <a:t> </a:t>
            </a:r>
            <a:r>
              <a:rPr lang="en-US" dirty="0" err="1"/>
              <a:t>آخرین</a:t>
            </a:r>
            <a:r>
              <a:rPr lang="en-US" dirty="0"/>
              <a:t> </a:t>
            </a:r>
            <a:r>
              <a:rPr lang="en-US" dirty="0" err="1"/>
              <a:t>سطر</a:t>
            </a:r>
            <a:r>
              <a:rPr lang="en-US" dirty="0"/>
              <a:t> </a:t>
            </a:r>
            <a:r>
              <a:rPr lang="en-US" dirty="0" err="1"/>
              <a:t>رسیدیم</a:t>
            </a:r>
            <a:r>
              <a:rPr lang="en-US" dirty="0"/>
              <a:t>، </a:t>
            </a:r>
            <a:r>
              <a:rPr lang="en-US" dirty="0" err="1"/>
              <a:t>راه‌حل</a:t>
            </a:r>
            <a:r>
              <a:rPr lang="en-US" dirty="0"/>
              <a:t> </a:t>
            </a:r>
            <a:r>
              <a:rPr lang="en-US" dirty="0" err="1"/>
              <a:t>را</a:t>
            </a:r>
            <a:r>
              <a:rPr lang="en-US" dirty="0"/>
              <a:t> </a:t>
            </a:r>
            <a:r>
              <a:rPr lang="en-US" dirty="0" err="1"/>
              <a:t>چاپ</a:t>
            </a:r>
            <a:r>
              <a:rPr lang="en-US" dirty="0"/>
              <a:t> </a:t>
            </a:r>
            <a:r>
              <a:rPr lang="en-US" dirty="0" err="1"/>
              <a:t>می‌کنیم</a:t>
            </a:r>
            <a:endParaRPr lang="en-US" dirty="0"/>
          </a:p>
          <a:p>
            <a:r>
              <a:rPr lang="en-US" dirty="0"/>
              <a:t>        if row == n + 1:</a:t>
            </a:r>
          </a:p>
          <a:p>
            <a:r>
              <a:rPr lang="en-US" dirty="0"/>
              <a:t>            print(queens[1:])  # </a:t>
            </a:r>
            <a:r>
              <a:rPr lang="en-US" dirty="0" err="1"/>
              <a:t>راه‌حل</a:t>
            </a:r>
            <a:r>
              <a:rPr lang="en-US" dirty="0"/>
              <a:t> </a:t>
            </a:r>
            <a:r>
              <a:rPr lang="en-US" dirty="0" err="1"/>
              <a:t>فعلی</a:t>
            </a:r>
            <a:r>
              <a:rPr lang="en-US" dirty="0"/>
              <a:t> </a:t>
            </a:r>
            <a:r>
              <a:rPr lang="en-US" dirty="0" err="1"/>
              <a:t>را</a:t>
            </a:r>
            <a:r>
              <a:rPr lang="en-US" dirty="0"/>
              <a:t> </a:t>
            </a:r>
            <a:r>
              <a:rPr lang="en-US" dirty="0" err="1"/>
              <a:t>چاپ</a:t>
            </a:r>
            <a:r>
              <a:rPr lang="en-US" dirty="0"/>
              <a:t> </a:t>
            </a:r>
            <a:r>
              <a:rPr lang="en-US" dirty="0" err="1"/>
              <a:t>می‌کنیم</a:t>
            </a:r>
            <a:endParaRPr lang="en-US" dirty="0"/>
          </a:p>
          <a:p>
            <a:r>
              <a:rPr lang="en-US" dirty="0"/>
              <a:t>            row, col = </a:t>
            </a:r>
            <a:r>
              <a:rPr lang="en-US" dirty="0" err="1"/>
              <a:t>stack.pop</a:t>
            </a:r>
            <a:r>
              <a:rPr lang="en-US" dirty="0"/>
              <a:t>()  # </a:t>
            </a:r>
            <a:r>
              <a:rPr lang="en-US" dirty="0" err="1"/>
              <a:t>به</a:t>
            </a:r>
            <a:r>
              <a:rPr lang="en-US" dirty="0"/>
              <a:t> </a:t>
            </a:r>
            <a:r>
              <a:rPr lang="en-US" dirty="0" err="1"/>
              <a:t>سطر</a:t>
            </a:r>
            <a:r>
              <a:rPr lang="en-US" dirty="0"/>
              <a:t> و </a:t>
            </a:r>
            <a:r>
              <a:rPr lang="en-US" dirty="0" err="1"/>
              <a:t>ستون</a:t>
            </a:r>
            <a:r>
              <a:rPr lang="en-US" dirty="0"/>
              <a:t> </a:t>
            </a:r>
            <a:r>
              <a:rPr lang="en-US" dirty="0" err="1"/>
              <a:t>قبلی</a:t>
            </a:r>
            <a:r>
              <a:rPr lang="en-US" dirty="0"/>
              <a:t> </a:t>
            </a:r>
            <a:r>
              <a:rPr lang="en-US" dirty="0" err="1"/>
              <a:t>برمی‌گردیم</a:t>
            </a:r>
            <a:endParaRPr lang="en-US" dirty="0"/>
          </a:p>
          <a:p>
            <a:r>
              <a:rPr lang="en-US" dirty="0"/>
              <a:t>            col += 1  # </a:t>
            </a:r>
            <a:r>
              <a:rPr lang="en-US" dirty="0" err="1"/>
              <a:t>ستون</a:t>
            </a:r>
            <a:r>
              <a:rPr lang="en-US" dirty="0"/>
              <a:t> </a:t>
            </a:r>
            <a:r>
              <a:rPr lang="en-US" dirty="0" err="1"/>
              <a:t>بعدی</a:t>
            </a:r>
            <a:r>
              <a:rPr lang="en-US" dirty="0"/>
              <a:t> </a:t>
            </a:r>
            <a:r>
              <a:rPr lang="en-US" dirty="0" err="1"/>
              <a:t>را</a:t>
            </a:r>
            <a:r>
              <a:rPr lang="en-US" dirty="0"/>
              <a:t> </a:t>
            </a:r>
            <a:r>
              <a:rPr lang="en-US" dirty="0" err="1"/>
              <a:t>امتحان</a:t>
            </a:r>
            <a:r>
              <a:rPr lang="en-US" dirty="0"/>
              <a:t> </a:t>
            </a:r>
            <a:r>
              <a:rPr lang="en-US" dirty="0" err="1"/>
              <a:t>می‌کنیم</a:t>
            </a:r>
            <a:endParaRPr lang="en-US" dirty="0"/>
          </a:p>
          <a:p>
            <a:endParaRPr lang="en-US" dirty="0"/>
          </a:p>
          <a:p>
            <a:r>
              <a:rPr lang="en-US" dirty="0"/>
              <a:t>        # </a:t>
            </a:r>
            <a:r>
              <a:rPr lang="en-US" dirty="0" err="1"/>
              <a:t>اگر</a:t>
            </a:r>
            <a:r>
              <a:rPr lang="en-US" dirty="0"/>
              <a:t> </a:t>
            </a:r>
            <a:r>
              <a:rPr lang="en-US" dirty="0" err="1"/>
              <a:t>تمام</a:t>
            </a:r>
            <a:r>
              <a:rPr lang="en-US" dirty="0"/>
              <a:t> </a:t>
            </a:r>
            <a:r>
              <a:rPr lang="en-US" dirty="0" err="1"/>
              <a:t>ستون‌ها</a:t>
            </a:r>
            <a:r>
              <a:rPr lang="en-US" dirty="0"/>
              <a:t> </a:t>
            </a:r>
            <a:r>
              <a:rPr lang="en-US" dirty="0" err="1"/>
              <a:t>را</a:t>
            </a:r>
            <a:r>
              <a:rPr lang="en-US" dirty="0"/>
              <a:t> </a:t>
            </a:r>
            <a:r>
              <a:rPr lang="en-US" dirty="0" err="1"/>
              <a:t>برای</a:t>
            </a:r>
            <a:r>
              <a:rPr lang="en-US" dirty="0"/>
              <a:t> </a:t>
            </a:r>
            <a:r>
              <a:rPr lang="en-US" dirty="0" err="1"/>
              <a:t>یک</a:t>
            </a:r>
            <a:r>
              <a:rPr lang="en-US" dirty="0"/>
              <a:t> </a:t>
            </a:r>
            <a:r>
              <a:rPr lang="en-US" dirty="0" err="1"/>
              <a:t>سطر</a:t>
            </a:r>
            <a:r>
              <a:rPr lang="en-US" dirty="0"/>
              <a:t> </a:t>
            </a:r>
            <a:r>
              <a:rPr lang="en-US" dirty="0" err="1"/>
              <a:t>بررسی</a:t>
            </a:r>
            <a:r>
              <a:rPr lang="en-US" dirty="0"/>
              <a:t> </a:t>
            </a:r>
            <a:r>
              <a:rPr lang="en-US" dirty="0" err="1"/>
              <a:t>کردیم</a:t>
            </a:r>
            <a:r>
              <a:rPr lang="en-US" dirty="0"/>
              <a:t> و </a:t>
            </a:r>
            <a:r>
              <a:rPr lang="en-US" dirty="0" err="1"/>
              <a:t>پشته</a:t>
            </a:r>
            <a:r>
              <a:rPr lang="en-US" dirty="0"/>
              <a:t> </a:t>
            </a:r>
            <a:r>
              <a:rPr lang="en-US" dirty="0" err="1"/>
              <a:t>خالی</a:t>
            </a:r>
            <a:r>
              <a:rPr lang="en-US" dirty="0"/>
              <a:t> </a:t>
            </a:r>
            <a:r>
              <a:rPr lang="en-US" dirty="0" err="1"/>
              <a:t>بود</a:t>
            </a:r>
            <a:r>
              <a:rPr lang="en-US" dirty="0"/>
              <a:t>، </a:t>
            </a:r>
            <a:r>
              <a:rPr lang="en-US" dirty="0" err="1"/>
              <a:t>پایان</a:t>
            </a:r>
            <a:endParaRPr lang="en-US" dirty="0"/>
          </a:p>
          <a:p>
            <a:r>
              <a:rPr lang="en-US" dirty="0"/>
              <a:t>        if col &gt; n:</a:t>
            </a:r>
          </a:p>
          <a:p>
            <a:r>
              <a:rPr lang="en-US" dirty="0"/>
              <a:t>            if not stack:</a:t>
            </a:r>
          </a:p>
          <a:p>
            <a:r>
              <a:rPr lang="en-US" dirty="0"/>
              <a:t>                break  # </a:t>
            </a:r>
            <a:r>
              <a:rPr lang="en-US" dirty="0" err="1"/>
              <a:t>تمام</a:t>
            </a:r>
            <a:r>
              <a:rPr lang="en-US" dirty="0"/>
              <a:t> </a:t>
            </a:r>
            <a:r>
              <a:rPr lang="en-US" dirty="0" err="1"/>
              <a:t>حالات</a:t>
            </a:r>
            <a:r>
              <a:rPr lang="en-US" dirty="0"/>
              <a:t> </a:t>
            </a:r>
            <a:r>
              <a:rPr lang="en-US" dirty="0" err="1"/>
              <a:t>بررسی</a:t>
            </a:r>
            <a:r>
              <a:rPr lang="en-US" dirty="0"/>
              <a:t> </a:t>
            </a:r>
            <a:r>
              <a:rPr lang="en-US" dirty="0" err="1"/>
              <a:t>شده‌اند</a:t>
            </a:r>
            <a:r>
              <a:rPr lang="en-US" dirty="0"/>
              <a:t>، </a:t>
            </a:r>
            <a:r>
              <a:rPr lang="en-US" dirty="0" err="1"/>
              <a:t>خروج</a:t>
            </a:r>
            <a:endParaRPr lang="en-US" dirty="0"/>
          </a:p>
          <a:p>
            <a:r>
              <a:rPr lang="en-US" dirty="0"/>
              <a:t>            row, col = </a:t>
            </a:r>
            <a:r>
              <a:rPr lang="en-US" dirty="0" err="1"/>
              <a:t>stack.pop</a:t>
            </a:r>
            <a:r>
              <a:rPr lang="en-US" dirty="0"/>
              <a:t>()  # </a:t>
            </a:r>
            <a:r>
              <a:rPr lang="en-US" dirty="0" err="1"/>
              <a:t>به</a:t>
            </a:r>
            <a:r>
              <a:rPr lang="en-US" dirty="0"/>
              <a:t> </a:t>
            </a:r>
            <a:r>
              <a:rPr lang="en-US" dirty="0" err="1"/>
              <a:t>سطر</a:t>
            </a:r>
            <a:r>
              <a:rPr lang="en-US" dirty="0"/>
              <a:t> و </a:t>
            </a:r>
            <a:r>
              <a:rPr lang="en-US" dirty="0" err="1"/>
              <a:t>ستون</a:t>
            </a:r>
            <a:r>
              <a:rPr lang="en-US" dirty="0"/>
              <a:t> </a:t>
            </a:r>
            <a:r>
              <a:rPr lang="en-US" dirty="0" err="1"/>
              <a:t>قبلی</a:t>
            </a:r>
            <a:r>
              <a:rPr lang="en-US" dirty="0"/>
              <a:t> </a:t>
            </a:r>
            <a:r>
              <a:rPr lang="en-US" dirty="0" err="1"/>
              <a:t>برمی‌گردیم</a:t>
            </a:r>
            <a:endParaRPr lang="en-US" dirty="0"/>
          </a:p>
          <a:p>
            <a:r>
              <a:rPr lang="en-US" dirty="0"/>
              <a:t>            col += 1  # </a:t>
            </a:r>
            <a:r>
              <a:rPr lang="en-US" dirty="0" err="1"/>
              <a:t>ستون</a:t>
            </a:r>
            <a:r>
              <a:rPr lang="en-US" dirty="0"/>
              <a:t> </a:t>
            </a:r>
            <a:r>
              <a:rPr lang="en-US" dirty="0" err="1"/>
              <a:t>بعدی</a:t>
            </a:r>
            <a:r>
              <a:rPr lang="en-US" dirty="0"/>
              <a:t> </a:t>
            </a:r>
            <a:r>
              <a:rPr lang="en-US" dirty="0" err="1"/>
              <a:t>را</a:t>
            </a:r>
            <a:r>
              <a:rPr lang="en-US" dirty="0"/>
              <a:t> </a:t>
            </a:r>
            <a:r>
              <a:rPr lang="en-US" dirty="0" err="1"/>
              <a:t>امتحان</a:t>
            </a:r>
            <a:r>
              <a:rPr lang="en-US" dirty="0"/>
              <a:t> </a:t>
            </a:r>
            <a:r>
              <a:rPr lang="en-US" dirty="0" err="1"/>
              <a:t>می‌کنیم</a:t>
            </a:r>
            <a:endParaRPr lang="en-US" dirty="0"/>
          </a:p>
        </p:txBody>
      </p:sp>
    </p:spTree>
    <p:extLst>
      <p:ext uri="{BB962C8B-B14F-4D97-AF65-F5344CB8AC3E}">
        <p14:creationId xmlns:p14="http://schemas.microsoft.com/office/powerpoint/2010/main" val="12073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7285D-1E48-DF39-78A2-6C7B9788AF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397E31-669E-C29F-6470-F1C036005F21}"/>
              </a:ext>
            </a:extLst>
          </p:cNvPr>
          <p:cNvSpPr>
            <a:spLocks noGrp="1"/>
          </p:cNvSpPr>
          <p:nvPr>
            <p:ph type="sldNum" sz="quarter" idx="10"/>
          </p:nvPr>
        </p:nvSpPr>
        <p:spPr/>
        <p:txBody>
          <a:bodyPr/>
          <a:lstStyle/>
          <a:p>
            <a:fld id="{BB936EA6-75EA-BC43-847D-098704264B3C}" type="slidenum">
              <a:rPr lang="en-US" smtClean="0"/>
              <a:pPr/>
              <a:t>57</a:t>
            </a:fld>
            <a:endParaRPr lang="en-US" sz="1400"/>
          </a:p>
        </p:txBody>
      </p:sp>
      <p:sp>
        <p:nvSpPr>
          <p:cNvPr id="8" name="TextBox 7">
            <a:extLst>
              <a:ext uri="{FF2B5EF4-FFF2-40B4-BE49-F238E27FC236}">
                <a16:creationId xmlns:a16="http://schemas.microsoft.com/office/drawing/2014/main" id="{20A450D8-8434-D806-0BA7-082BC6323AD3}"/>
              </a:ext>
            </a:extLst>
          </p:cNvPr>
          <p:cNvSpPr txBox="1"/>
          <p:nvPr/>
        </p:nvSpPr>
        <p:spPr>
          <a:xfrm>
            <a:off x="-228600" y="-5334000"/>
            <a:ext cx="8915400" cy="11726287"/>
          </a:xfrm>
          <a:prstGeom prst="rect">
            <a:avLst/>
          </a:prstGeom>
          <a:noFill/>
        </p:spPr>
        <p:txBody>
          <a:bodyPr wrap="square">
            <a:spAutoFit/>
          </a:bodyPr>
          <a:lstStyle/>
          <a:p>
            <a:r>
              <a:rPr lang="en-US" dirty="0"/>
              <a:t>def </a:t>
            </a:r>
            <a:r>
              <a:rPr lang="en-US" dirty="0" err="1"/>
              <a:t>place_queens_non_recursive</a:t>
            </a:r>
            <a:r>
              <a:rPr lang="en-US" dirty="0"/>
              <a:t>(n):</a:t>
            </a:r>
          </a:p>
          <a:p>
            <a:r>
              <a:rPr lang="en-US" dirty="0"/>
              <a:t>    stack = []  # </a:t>
            </a:r>
            <a:r>
              <a:rPr lang="en-US" dirty="0" err="1"/>
              <a:t>پشته</a:t>
            </a:r>
            <a:r>
              <a:rPr lang="en-US" dirty="0"/>
              <a:t> </a:t>
            </a:r>
            <a:r>
              <a:rPr lang="en-US" dirty="0" err="1"/>
              <a:t>برای</a:t>
            </a:r>
            <a:r>
              <a:rPr lang="en-US" dirty="0"/>
              <a:t> </a:t>
            </a:r>
            <a:r>
              <a:rPr lang="en-US" dirty="0" err="1"/>
              <a:t>ذخیره</a:t>
            </a:r>
            <a:r>
              <a:rPr lang="en-US" dirty="0"/>
              <a:t> </a:t>
            </a:r>
            <a:r>
              <a:rPr lang="en-US" dirty="0" err="1"/>
              <a:t>وضعیت</a:t>
            </a:r>
            <a:r>
              <a:rPr lang="en-US" dirty="0"/>
              <a:t> (</a:t>
            </a:r>
            <a:r>
              <a:rPr lang="en-US" dirty="0" err="1"/>
              <a:t>سطر</a:t>
            </a:r>
            <a:r>
              <a:rPr lang="en-US" dirty="0"/>
              <a:t> و </a:t>
            </a:r>
            <a:r>
              <a:rPr lang="en-US" dirty="0" err="1"/>
              <a:t>ستون</a:t>
            </a:r>
            <a:r>
              <a:rPr lang="en-US" dirty="0"/>
              <a:t>)</a:t>
            </a:r>
          </a:p>
          <a:p>
            <a:r>
              <a:rPr lang="en-US" dirty="0"/>
              <a:t>    queens = [0] * (n + 1)  # </a:t>
            </a:r>
            <a:r>
              <a:rPr lang="en-US" dirty="0" err="1"/>
              <a:t>آرایه</a:t>
            </a:r>
            <a:r>
              <a:rPr lang="en-US" dirty="0"/>
              <a:t> </a:t>
            </a:r>
            <a:r>
              <a:rPr lang="en-US" dirty="0" err="1"/>
              <a:t>برای</a:t>
            </a:r>
            <a:r>
              <a:rPr lang="en-US" dirty="0"/>
              <a:t> </a:t>
            </a:r>
            <a:r>
              <a:rPr lang="en-US" dirty="0" err="1"/>
              <a:t>نگه‌داشتن</a:t>
            </a:r>
            <a:r>
              <a:rPr lang="en-US" dirty="0"/>
              <a:t> </a:t>
            </a:r>
            <a:r>
              <a:rPr lang="en-US" dirty="0" err="1"/>
              <a:t>محل</a:t>
            </a:r>
            <a:r>
              <a:rPr lang="en-US" dirty="0"/>
              <a:t> </a:t>
            </a:r>
            <a:r>
              <a:rPr lang="en-US" dirty="0" err="1"/>
              <a:t>وزیرها</a:t>
            </a:r>
            <a:r>
              <a:rPr lang="en-US" dirty="0"/>
              <a:t> (</a:t>
            </a:r>
            <a:r>
              <a:rPr lang="en-US" dirty="0" err="1"/>
              <a:t>اندیس</a:t>
            </a:r>
            <a:r>
              <a:rPr lang="en-US" dirty="0"/>
              <a:t> 1 </a:t>
            </a:r>
            <a:r>
              <a:rPr lang="en-US" dirty="0" err="1"/>
              <a:t>تا</a:t>
            </a:r>
            <a:r>
              <a:rPr lang="en-US" dirty="0"/>
              <a:t> n)</a:t>
            </a:r>
          </a:p>
          <a:p>
            <a:r>
              <a:rPr lang="en-US" dirty="0"/>
              <a:t>    </a:t>
            </a:r>
          </a:p>
          <a:p>
            <a:r>
              <a:rPr lang="en-US" dirty="0"/>
              <a:t>    row = 1  # </a:t>
            </a:r>
            <a:r>
              <a:rPr lang="en-US" dirty="0" err="1"/>
              <a:t>از</a:t>
            </a:r>
            <a:r>
              <a:rPr lang="en-US" dirty="0"/>
              <a:t> </a:t>
            </a:r>
            <a:r>
              <a:rPr lang="en-US" dirty="0" err="1"/>
              <a:t>سطر</a:t>
            </a:r>
            <a:r>
              <a:rPr lang="en-US" dirty="0"/>
              <a:t> </a:t>
            </a:r>
            <a:r>
              <a:rPr lang="en-US" dirty="0" err="1"/>
              <a:t>اول</a:t>
            </a:r>
            <a:r>
              <a:rPr lang="en-US" dirty="0"/>
              <a:t> </a:t>
            </a:r>
            <a:r>
              <a:rPr lang="en-US" dirty="0" err="1"/>
              <a:t>شروع</a:t>
            </a:r>
            <a:r>
              <a:rPr lang="en-US" dirty="0"/>
              <a:t> </a:t>
            </a:r>
            <a:r>
              <a:rPr lang="en-US" dirty="0" err="1"/>
              <a:t>می‌کنیم</a:t>
            </a:r>
            <a:endParaRPr lang="en-US" dirty="0"/>
          </a:p>
          <a:p>
            <a:r>
              <a:rPr lang="en-US" dirty="0"/>
              <a:t>    col = 1  # </a:t>
            </a:r>
            <a:r>
              <a:rPr lang="en-US" dirty="0" err="1"/>
              <a:t>شروع</a:t>
            </a:r>
            <a:r>
              <a:rPr lang="en-US" dirty="0"/>
              <a:t> </a:t>
            </a:r>
            <a:r>
              <a:rPr lang="en-US" dirty="0" err="1"/>
              <a:t>از</a:t>
            </a:r>
            <a:r>
              <a:rPr lang="en-US" dirty="0"/>
              <a:t> </a:t>
            </a:r>
            <a:r>
              <a:rPr lang="en-US" dirty="0" err="1"/>
              <a:t>ستون</a:t>
            </a:r>
            <a:r>
              <a:rPr lang="en-US" dirty="0"/>
              <a:t> </a:t>
            </a:r>
            <a:r>
              <a:rPr lang="en-US" dirty="0" err="1"/>
              <a:t>اول</a:t>
            </a:r>
            <a:endParaRPr lang="en-US" dirty="0"/>
          </a:p>
          <a:p>
            <a:endParaRPr lang="en-US" dirty="0"/>
          </a:p>
          <a:p>
            <a:r>
              <a:rPr lang="en-US" dirty="0"/>
              <a:t>    while True:</a:t>
            </a:r>
          </a:p>
          <a:p>
            <a:r>
              <a:rPr lang="en-US" dirty="0"/>
              <a:t>        # </a:t>
            </a:r>
            <a:r>
              <a:rPr lang="en-US" dirty="0" err="1"/>
              <a:t>تلاش</a:t>
            </a:r>
            <a:r>
              <a:rPr lang="en-US" dirty="0"/>
              <a:t> </a:t>
            </a:r>
            <a:r>
              <a:rPr lang="en-US" dirty="0" err="1"/>
              <a:t>برای</a:t>
            </a:r>
            <a:r>
              <a:rPr lang="en-US" dirty="0"/>
              <a:t> </a:t>
            </a:r>
            <a:r>
              <a:rPr lang="en-US" dirty="0" err="1"/>
              <a:t>پیدا</a:t>
            </a:r>
            <a:r>
              <a:rPr lang="en-US" dirty="0"/>
              <a:t> </a:t>
            </a:r>
            <a:r>
              <a:rPr lang="en-US" dirty="0" err="1"/>
              <a:t>کردن</a:t>
            </a:r>
            <a:r>
              <a:rPr lang="en-US" dirty="0"/>
              <a:t> </a:t>
            </a:r>
            <a:r>
              <a:rPr lang="en-US" dirty="0" err="1"/>
              <a:t>موقعیت</a:t>
            </a:r>
            <a:r>
              <a:rPr lang="en-US" dirty="0"/>
              <a:t> </a:t>
            </a:r>
            <a:r>
              <a:rPr lang="en-US" dirty="0" err="1"/>
              <a:t>امن</a:t>
            </a:r>
            <a:r>
              <a:rPr lang="en-US" dirty="0"/>
              <a:t> </a:t>
            </a:r>
            <a:r>
              <a:rPr lang="en-US" dirty="0" err="1"/>
              <a:t>در</a:t>
            </a:r>
            <a:r>
              <a:rPr lang="en-US" dirty="0"/>
              <a:t> </a:t>
            </a:r>
            <a:r>
              <a:rPr lang="en-US" dirty="0" err="1"/>
              <a:t>سطر</a:t>
            </a:r>
            <a:r>
              <a:rPr lang="en-US" dirty="0"/>
              <a:t> </a:t>
            </a:r>
            <a:r>
              <a:rPr lang="en-US" dirty="0" err="1"/>
              <a:t>جاری</a:t>
            </a:r>
            <a:endParaRPr lang="en-US" dirty="0"/>
          </a:p>
          <a:p>
            <a:r>
              <a:rPr lang="en-US" dirty="0"/>
              <a:t>        while col &lt;= n:</a:t>
            </a:r>
          </a:p>
          <a:p>
            <a:r>
              <a:rPr lang="en-US" dirty="0"/>
              <a:t>            safe = True  # </a:t>
            </a:r>
            <a:r>
              <a:rPr lang="en-US" dirty="0" err="1"/>
              <a:t>فرض</a:t>
            </a:r>
            <a:r>
              <a:rPr lang="en-US" dirty="0"/>
              <a:t> </a:t>
            </a:r>
            <a:r>
              <a:rPr lang="en-US" dirty="0" err="1"/>
              <a:t>می‌کنیم</a:t>
            </a:r>
            <a:r>
              <a:rPr lang="en-US" dirty="0"/>
              <a:t> </a:t>
            </a:r>
            <a:r>
              <a:rPr lang="en-US" dirty="0" err="1"/>
              <a:t>این</a:t>
            </a:r>
            <a:r>
              <a:rPr lang="en-US" dirty="0"/>
              <a:t> </a:t>
            </a:r>
            <a:r>
              <a:rPr lang="en-US" dirty="0" err="1"/>
              <a:t>موقعیت</a:t>
            </a:r>
            <a:r>
              <a:rPr lang="en-US" dirty="0"/>
              <a:t> </a:t>
            </a:r>
            <a:r>
              <a:rPr lang="en-US" dirty="0" err="1"/>
              <a:t>امن</a:t>
            </a:r>
            <a:r>
              <a:rPr lang="en-US" dirty="0"/>
              <a:t> </a:t>
            </a:r>
            <a:r>
              <a:rPr lang="en-US" dirty="0" err="1"/>
              <a:t>است</a:t>
            </a:r>
            <a:endParaRPr lang="en-US" dirty="0"/>
          </a:p>
          <a:p>
            <a:endParaRPr lang="en-US" dirty="0"/>
          </a:p>
          <a:p>
            <a:r>
              <a:rPr lang="en-US" dirty="0"/>
              <a:t>            # </a:t>
            </a:r>
            <a:r>
              <a:rPr lang="en-US" dirty="0" err="1"/>
              <a:t>بررسی</a:t>
            </a:r>
            <a:r>
              <a:rPr lang="en-US" dirty="0"/>
              <a:t> </a:t>
            </a:r>
            <a:r>
              <a:rPr lang="en-US" dirty="0" err="1"/>
              <a:t>تهدید</a:t>
            </a:r>
            <a:r>
              <a:rPr lang="en-US" dirty="0"/>
              <a:t> </a:t>
            </a:r>
            <a:r>
              <a:rPr lang="en-US" dirty="0" err="1"/>
              <a:t>از</a:t>
            </a:r>
            <a:r>
              <a:rPr lang="en-US" dirty="0"/>
              <a:t> </a:t>
            </a:r>
            <a:r>
              <a:rPr lang="en-US" dirty="0" err="1"/>
              <a:t>وزیرهای</a:t>
            </a:r>
            <a:r>
              <a:rPr lang="en-US" dirty="0"/>
              <a:t> </a:t>
            </a:r>
            <a:r>
              <a:rPr lang="en-US" dirty="0" err="1"/>
              <a:t>قبلی</a:t>
            </a:r>
            <a:endParaRPr lang="en-US" dirty="0"/>
          </a:p>
          <a:p>
            <a:r>
              <a:rPr lang="en-US" dirty="0"/>
              <a:t>            for </a:t>
            </a:r>
            <a:r>
              <a:rPr lang="en-US" dirty="0" err="1"/>
              <a:t>prev_row</a:t>
            </a:r>
            <a:r>
              <a:rPr lang="en-US" dirty="0"/>
              <a:t> in range(1, row):</a:t>
            </a:r>
          </a:p>
          <a:p>
            <a:r>
              <a:rPr lang="en-US" dirty="0"/>
              <a:t>                if (queens[</a:t>
            </a:r>
            <a:r>
              <a:rPr lang="en-US" dirty="0" err="1"/>
              <a:t>prev_row</a:t>
            </a:r>
            <a:r>
              <a:rPr lang="en-US" dirty="0"/>
              <a:t>] == col or  # </a:t>
            </a:r>
            <a:r>
              <a:rPr lang="en-US" dirty="0" err="1"/>
              <a:t>هم‌ستون</a:t>
            </a:r>
            <a:endParaRPr lang="en-US" dirty="0"/>
          </a:p>
          <a:p>
            <a:r>
              <a:rPr lang="en-US" dirty="0"/>
              <a:t>                    queens[</a:t>
            </a:r>
            <a:r>
              <a:rPr lang="en-US" dirty="0" err="1"/>
              <a:t>prev_row</a:t>
            </a:r>
            <a:r>
              <a:rPr lang="en-US" dirty="0"/>
              <a:t>] - col == (row - </a:t>
            </a:r>
            <a:r>
              <a:rPr lang="en-US" dirty="0" err="1"/>
              <a:t>prev_row</a:t>
            </a:r>
            <a:r>
              <a:rPr lang="en-US" dirty="0"/>
              <a:t>) or  # </a:t>
            </a:r>
            <a:r>
              <a:rPr lang="en-US" dirty="0" err="1"/>
              <a:t>قطر</a:t>
            </a:r>
            <a:r>
              <a:rPr lang="en-US" dirty="0"/>
              <a:t> </a:t>
            </a:r>
            <a:r>
              <a:rPr lang="en-US" dirty="0" err="1"/>
              <a:t>اصلی</a:t>
            </a:r>
            <a:endParaRPr lang="en-US" dirty="0"/>
          </a:p>
          <a:p>
            <a:r>
              <a:rPr lang="en-US" dirty="0"/>
              <a:t>                    queens[</a:t>
            </a:r>
            <a:r>
              <a:rPr lang="en-US" dirty="0" err="1"/>
              <a:t>prev_row</a:t>
            </a:r>
            <a:r>
              <a:rPr lang="en-US" dirty="0"/>
              <a:t>] - col == -(row - </a:t>
            </a:r>
            <a:r>
              <a:rPr lang="en-US" dirty="0" err="1"/>
              <a:t>prev_row</a:t>
            </a:r>
            <a:r>
              <a:rPr lang="en-US" dirty="0"/>
              <a:t>)):  # </a:t>
            </a:r>
            <a:r>
              <a:rPr lang="en-US" dirty="0" err="1"/>
              <a:t>قطر</a:t>
            </a:r>
            <a:r>
              <a:rPr lang="en-US" dirty="0"/>
              <a:t> </a:t>
            </a:r>
            <a:r>
              <a:rPr lang="en-US" dirty="0" err="1"/>
              <a:t>فرعی</a:t>
            </a:r>
            <a:endParaRPr lang="en-US" dirty="0"/>
          </a:p>
          <a:p>
            <a:r>
              <a:rPr lang="en-US" dirty="0"/>
              <a:t>                    safe = False  # </a:t>
            </a:r>
            <a:r>
              <a:rPr lang="en-US" dirty="0" err="1"/>
              <a:t>اگر</a:t>
            </a:r>
            <a:r>
              <a:rPr lang="en-US" dirty="0"/>
              <a:t> </a:t>
            </a:r>
            <a:r>
              <a:rPr lang="en-US" dirty="0" err="1"/>
              <a:t>تهدیدی</a:t>
            </a:r>
            <a:r>
              <a:rPr lang="en-US" dirty="0"/>
              <a:t> </a:t>
            </a:r>
            <a:r>
              <a:rPr lang="en-US" dirty="0" err="1"/>
              <a:t>بود</a:t>
            </a:r>
            <a:r>
              <a:rPr lang="en-US" dirty="0"/>
              <a:t>، </a:t>
            </a:r>
            <a:r>
              <a:rPr lang="en-US" dirty="0" err="1"/>
              <a:t>امن</a:t>
            </a:r>
            <a:r>
              <a:rPr lang="en-US" dirty="0"/>
              <a:t> </a:t>
            </a:r>
            <a:r>
              <a:rPr lang="en-US" dirty="0" err="1"/>
              <a:t>نیست</a:t>
            </a:r>
            <a:endParaRPr lang="en-US" dirty="0"/>
          </a:p>
          <a:p>
            <a:r>
              <a:rPr lang="en-US" dirty="0"/>
              <a:t>                    break</a:t>
            </a:r>
          </a:p>
          <a:p>
            <a:endParaRPr lang="en-US" dirty="0"/>
          </a:p>
          <a:p>
            <a:r>
              <a:rPr lang="en-US" dirty="0"/>
              <a:t>            if safe:</a:t>
            </a:r>
          </a:p>
          <a:p>
            <a:r>
              <a:rPr lang="en-US" dirty="0"/>
              <a:t>                # </a:t>
            </a:r>
            <a:r>
              <a:rPr lang="en-US" dirty="0" err="1"/>
              <a:t>اگر</a:t>
            </a:r>
            <a:r>
              <a:rPr lang="en-US" dirty="0"/>
              <a:t> </a:t>
            </a:r>
            <a:r>
              <a:rPr lang="en-US" dirty="0" err="1"/>
              <a:t>امن</a:t>
            </a:r>
            <a:r>
              <a:rPr lang="en-US" dirty="0"/>
              <a:t> </a:t>
            </a:r>
            <a:r>
              <a:rPr lang="en-US" dirty="0" err="1"/>
              <a:t>بود</a:t>
            </a:r>
            <a:r>
              <a:rPr lang="en-US" dirty="0"/>
              <a:t>، </a:t>
            </a:r>
            <a:r>
              <a:rPr lang="en-US" dirty="0" err="1"/>
              <a:t>وزیر</a:t>
            </a:r>
            <a:r>
              <a:rPr lang="en-US" dirty="0"/>
              <a:t> </a:t>
            </a:r>
            <a:r>
              <a:rPr lang="en-US" dirty="0" err="1"/>
              <a:t>را</a:t>
            </a:r>
            <a:r>
              <a:rPr lang="en-US" dirty="0"/>
              <a:t> </a:t>
            </a:r>
            <a:r>
              <a:rPr lang="en-US" dirty="0" err="1"/>
              <a:t>در</a:t>
            </a:r>
            <a:r>
              <a:rPr lang="en-US" dirty="0"/>
              <a:t> </a:t>
            </a:r>
            <a:r>
              <a:rPr lang="en-US" dirty="0" err="1"/>
              <a:t>این</a:t>
            </a:r>
            <a:r>
              <a:rPr lang="en-US" dirty="0"/>
              <a:t> </a:t>
            </a:r>
            <a:r>
              <a:rPr lang="en-US" dirty="0" err="1"/>
              <a:t>ستون</a:t>
            </a:r>
            <a:r>
              <a:rPr lang="en-US" dirty="0"/>
              <a:t> </a:t>
            </a:r>
            <a:r>
              <a:rPr lang="en-US" dirty="0" err="1"/>
              <a:t>قرار</a:t>
            </a:r>
            <a:r>
              <a:rPr lang="en-US" dirty="0"/>
              <a:t> </a:t>
            </a:r>
            <a:r>
              <a:rPr lang="en-US" dirty="0" err="1"/>
              <a:t>می‌دهیم</a:t>
            </a:r>
            <a:endParaRPr lang="en-US" dirty="0"/>
          </a:p>
          <a:p>
            <a:r>
              <a:rPr lang="en-US" dirty="0"/>
              <a:t>                queens[row] = col</a:t>
            </a:r>
          </a:p>
          <a:p>
            <a:r>
              <a:rPr lang="en-US" dirty="0"/>
              <a:t>                </a:t>
            </a:r>
            <a:r>
              <a:rPr lang="en-US" dirty="0" err="1"/>
              <a:t>stack.append</a:t>
            </a:r>
            <a:r>
              <a:rPr lang="en-US" dirty="0"/>
              <a:t>((row, col))  # </a:t>
            </a:r>
            <a:r>
              <a:rPr lang="en-US" dirty="0" err="1"/>
              <a:t>وضعیت</a:t>
            </a:r>
            <a:r>
              <a:rPr lang="en-US" dirty="0"/>
              <a:t> (</a:t>
            </a:r>
            <a:r>
              <a:rPr lang="en-US" dirty="0" err="1"/>
              <a:t>سطر</a:t>
            </a:r>
            <a:r>
              <a:rPr lang="en-US" dirty="0"/>
              <a:t>، </a:t>
            </a:r>
            <a:r>
              <a:rPr lang="en-US" dirty="0" err="1"/>
              <a:t>ستون</a:t>
            </a:r>
            <a:r>
              <a:rPr lang="en-US" dirty="0"/>
              <a:t>) </a:t>
            </a:r>
            <a:r>
              <a:rPr lang="en-US" dirty="0" err="1"/>
              <a:t>را</a:t>
            </a:r>
            <a:r>
              <a:rPr lang="en-US" dirty="0"/>
              <a:t> </a:t>
            </a:r>
            <a:r>
              <a:rPr lang="en-US" dirty="0" err="1"/>
              <a:t>در</a:t>
            </a:r>
            <a:r>
              <a:rPr lang="en-US" dirty="0"/>
              <a:t> </a:t>
            </a:r>
            <a:r>
              <a:rPr lang="en-US" dirty="0" err="1"/>
              <a:t>پشته</a:t>
            </a:r>
            <a:r>
              <a:rPr lang="en-US" dirty="0"/>
              <a:t> </a:t>
            </a:r>
            <a:r>
              <a:rPr lang="en-US" dirty="0" err="1"/>
              <a:t>ذخیره</a:t>
            </a:r>
            <a:r>
              <a:rPr lang="en-US" dirty="0"/>
              <a:t> </a:t>
            </a:r>
            <a:r>
              <a:rPr lang="en-US" dirty="0" err="1"/>
              <a:t>می‌کنیم</a:t>
            </a:r>
            <a:endParaRPr lang="en-US" dirty="0"/>
          </a:p>
          <a:p>
            <a:r>
              <a:rPr lang="en-US" dirty="0"/>
              <a:t>                row += 1  # </a:t>
            </a:r>
            <a:r>
              <a:rPr lang="en-US" dirty="0" err="1"/>
              <a:t>به</a:t>
            </a:r>
            <a:r>
              <a:rPr lang="en-US" dirty="0"/>
              <a:t> </a:t>
            </a:r>
            <a:r>
              <a:rPr lang="en-US" dirty="0" err="1"/>
              <a:t>سطر</a:t>
            </a:r>
            <a:r>
              <a:rPr lang="en-US" dirty="0"/>
              <a:t> </a:t>
            </a:r>
            <a:r>
              <a:rPr lang="en-US" dirty="0" err="1"/>
              <a:t>بعدی</a:t>
            </a:r>
            <a:r>
              <a:rPr lang="en-US" dirty="0"/>
              <a:t> </a:t>
            </a:r>
            <a:r>
              <a:rPr lang="en-US" dirty="0" err="1"/>
              <a:t>می‌رویم</a:t>
            </a:r>
            <a:endParaRPr lang="en-US" dirty="0"/>
          </a:p>
          <a:p>
            <a:r>
              <a:rPr lang="en-US" dirty="0"/>
              <a:t>                col = 1  # </a:t>
            </a:r>
            <a:r>
              <a:rPr lang="en-US" dirty="0" err="1"/>
              <a:t>جستجوی</a:t>
            </a:r>
            <a:r>
              <a:rPr lang="en-US" dirty="0"/>
              <a:t> </a:t>
            </a:r>
            <a:r>
              <a:rPr lang="en-US" dirty="0" err="1"/>
              <a:t>ستون</a:t>
            </a:r>
            <a:r>
              <a:rPr lang="en-US" dirty="0"/>
              <a:t> </a:t>
            </a:r>
            <a:r>
              <a:rPr lang="en-US" dirty="0" err="1"/>
              <a:t>را</a:t>
            </a:r>
            <a:r>
              <a:rPr lang="en-US" dirty="0"/>
              <a:t> </a:t>
            </a:r>
            <a:r>
              <a:rPr lang="en-US" dirty="0" err="1"/>
              <a:t>از</a:t>
            </a:r>
            <a:r>
              <a:rPr lang="en-US" dirty="0"/>
              <a:t> </a:t>
            </a:r>
            <a:r>
              <a:rPr lang="en-US" dirty="0" err="1"/>
              <a:t>اول</a:t>
            </a:r>
            <a:r>
              <a:rPr lang="en-US" dirty="0"/>
              <a:t> </a:t>
            </a:r>
            <a:r>
              <a:rPr lang="en-US" dirty="0" err="1"/>
              <a:t>شروع</a:t>
            </a:r>
            <a:r>
              <a:rPr lang="en-US" dirty="0"/>
              <a:t> </a:t>
            </a:r>
            <a:r>
              <a:rPr lang="en-US" dirty="0" err="1"/>
              <a:t>می‌کنیم</a:t>
            </a:r>
            <a:endParaRPr lang="en-US" dirty="0"/>
          </a:p>
          <a:p>
            <a:r>
              <a:rPr lang="en-US" dirty="0"/>
              <a:t>                break  # </a:t>
            </a:r>
            <a:r>
              <a:rPr lang="en-US" dirty="0" err="1"/>
              <a:t>از</a:t>
            </a:r>
            <a:r>
              <a:rPr lang="en-US" dirty="0"/>
              <a:t> </a:t>
            </a:r>
            <a:r>
              <a:rPr lang="en-US" dirty="0" err="1"/>
              <a:t>حلقه</a:t>
            </a:r>
            <a:r>
              <a:rPr lang="en-US" dirty="0"/>
              <a:t> </a:t>
            </a:r>
            <a:r>
              <a:rPr lang="en-US" dirty="0" err="1"/>
              <a:t>ستون</a:t>
            </a:r>
            <a:r>
              <a:rPr lang="en-US" dirty="0"/>
              <a:t> </a:t>
            </a:r>
            <a:r>
              <a:rPr lang="en-US" dirty="0" err="1"/>
              <a:t>خارج</a:t>
            </a:r>
            <a:r>
              <a:rPr lang="en-US" dirty="0"/>
              <a:t> </a:t>
            </a:r>
            <a:r>
              <a:rPr lang="en-US" dirty="0" err="1"/>
              <a:t>می‌شویم</a:t>
            </a:r>
            <a:endParaRPr lang="en-US" dirty="0"/>
          </a:p>
          <a:p>
            <a:endParaRPr lang="en-US" dirty="0"/>
          </a:p>
          <a:p>
            <a:r>
              <a:rPr lang="en-US" dirty="0"/>
              <a:t>            col += 1  # </a:t>
            </a:r>
            <a:r>
              <a:rPr lang="en-US" dirty="0" err="1"/>
              <a:t>ستون</a:t>
            </a:r>
            <a:r>
              <a:rPr lang="en-US" dirty="0"/>
              <a:t> </a:t>
            </a:r>
            <a:r>
              <a:rPr lang="en-US" dirty="0" err="1"/>
              <a:t>بعدی</a:t>
            </a:r>
            <a:r>
              <a:rPr lang="en-US" dirty="0"/>
              <a:t> </a:t>
            </a:r>
            <a:r>
              <a:rPr lang="en-US" dirty="0" err="1"/>
              <a:t>را</a:t>
            </a:r>
            <a:r>
              <a:rPr lang="en-US" dirty="0"/>
              <a:t> </a:t>
            </a:r>
            <a:r>
              <a:rPr lang="en-US" dirty="0" err="1"/>
              <a:t>بررسی</a:t>
            </a:r>
            <a:r>
              <a:rPr lang="en-US" dirty="0"/>
              <a:t> </a:t>
            </a:r>
            <a:r>
              <a:rPr lang="en-US" dirty="0" err="1"/>
              <a:t>می‌کنیم</a:t>
            </a:r>
            <a:endParaRPr lang="en-US" dirty="0"/>
          </a:p>
          <a:p>
            <a:endParaRPr lang="en-US" dirty="0"/>
          </a:p>
          <a:p>
            <a:r>
              <a:rPr lang="en-US" dirty="0"/>
              <a:t>        # </a:t>
            </a:r>
            <a:r>
              <a:rPr lang="en-US" dirty="0" err="1"/>
              <a:t>اگر</a:t>
            </a:r>
            <a:r>
              <a:rPr lang="en-US" dirty="0"/>
              <a:t> </a:t>
            </a:r>
            <a:r>
              <a:rPr lang="en-US" dirty="0" err="1"/>
              <a:t>به</a:t>
            </a:r>
            <a:r>
              <a:rPr lang="en-US" dirty="0"/>
              <a:t> </a:t>
            </a:r>
            <a:r>
              <a:rPr lang="en-US" dirty="0" err="1"/>
              <a:t>آخرین</a:t>
            </a:r>
            <a:r>
              <a:rPr lang="en-US" dirty="0"/>
              <a:t> </a:t>
            </a:r>
            <a:r>
              <a:rPr lang="en-US" dirty="0" err="1"/>
              <a:t>سطر</a:t>
            </a:r>
            <a:r>
              <a:rPr lang="en-US" dirty="0"/>
              <a:t> </a:t>
            </a:r>
            <a:r>
              <a:rPr lang="en-US" dirty="0" err="1"/>
              <a:t>رسیدیم</a:t>
            </a:r>
            <a:r>
              <a:rPr lang="en-US" dirty="0"/>
              <a:t>، </a:t>
            </a:r>
            <a:r>
              <a:rPr lang="en-US" dirty="0" err="1"/>
              <a:t>راه‌حل</a:t>
            </a:r>
            <a:r>
              <a:rPr lang="en-US" dirty="0"/>
              <a:t> </a:t>
            </a:r>
            <a:r>
              <a:rPr lang="en-US" dirty="0" err="1"/>
              <a:t>را</a:t>
            </a:r>
            <a:r>
              <a:rPr lang="en-US" dirty="0"/>
              <a:t> </a:t>
            </a:r>
            <a:r>
              <a:rPr lang="en-US" dirty="0" err="1"/>
              <a:t>چاپ</a:t>
            </a:r>
            <a:r>
              <a:rPr lang="en-US" dirty="0"/>
              <a:t> </a:t>
            </a:r>
            <a:r>
              <a:rPr lang="en-US" dirty="0" err="1"/>
              <a:t>می‌کنیم</a:t>
            </a:r>
            <a:endParaRPr lang="en-US" dirty="0"/>
          </a:p>
          <a:p>
            <a:r>
              <a:rPr lang="en-US" dirty="0"/>
              <a:t>        if row == n + 1:</a:t>
            </a:r>
          </a:p>
          <a:p>
            <a:r>
              <a:rPr lang="en-US" dirty="0"/>
              <a:t>            print(queens[1:])  # </a:t>
            </a:r>
            <a:r>
              <a:rPr lang="en-US" dirty="0" err="1"/>
              <a:t>راه‌حل</a:t>
            </a:r>
            <a:r>
              <a:rPr lang="en-US" dirty="0"/>
              <a:t> </a:t>
            </a:r>
            <a:r>
              <a:rPr lang="en-US" dirty="0" err="1"/>
              <a:t>فعلی</a:t>
            </a:r>
            <a:r>
              <a:rPr lang="en-US" dirty="0"/>
              <a:t> </a:t>
            </a:r>
            <a:r>
              <a:rPr lang="en-US" dirty="0" err="1"/>
              <a:t>را</a:t>
            </a:r>
            <a:r>
              <a:rPr lang="en-US" dirty="0"/>
              <a:t> </a:t>
            </a:r>
            <a:r>
              <a:rPr lang="en-US" dirty="0" err="1"/>
              <a:t>چاپ</a:t>
            </a:r>
            <a:r>
              <a:rPr lang="en-US" dirty="0"/>
              <a:t> </a:t>
            </a:r>
            <a:r>
              <a:rPr lang="en-US" dirty="0" err="1"/>
              <a:t>می‌کنیم</a:t>
            </a:r>
            <a:endParaRPr lang="en-US" dirty="0"/>
          </a:p>
          <a:p>
            <a:r>
              <a:rPr lang="en-US" dirty="0"/>
              <a:t>            row, col = </a:t>
            </a:r>
            <a:r>
              <a:rPr lang="en-US" dirty="0" err="1"/>
              <a:t>stack.pop</a:t>
            </a:r>
            <a:r>
              <a:rPr lang="en-US" dirty="0"/>
              <a:t>()  # </a:t>
            </a:r>
            <a:r>
              <a:rPr lang="en-US" dirty="0" err="1"/>
              <a:t>به</a:t>
            </a:r>
            <a:r>
              <a:rPr lang="en-US" dirty="0"/>
              <a:t> </a:t>
            </a:r>
            <a:r>
              <a:rPr lang="en-US" dirty="0" err="1"/>
              <a:t>سطر</a:t>
            </a:r>
            <a:r>
              <a:rPr lang="en-US" dirty="0"/>
              <a:t> و </a:t>
            </a:r>
            <a:r>
              <a:rPr lang="en-US" dirty="0" err="1"/>
              <a:t>ستون</a:t>
            </a:r>
            <a:r>
              <a:rPr lang="en-US" dirty="0"/>
              <a:t> </a:t>
            </a:r>
            <a:r>
              <a:rPr lang="en-US" dirty="0" err="1"/>
              <a:t>قبلی</a:t>
            </a:r>
            <a:r>
              <a:rPr lang="en-US" dirty="0"/>
              <a:t> </a:t>
            </a:r>
            <a:r>
              <a:rPr lang="en-US" dirty="0" err="1"/>
              <a:t>برمی‌گردیم</a:t>
            </a:r>
            <a:endParaRPr lang="en-US" dirty="0"/>
          </a:p>
          <a:p>
            <a:r>
              <a:rPr lang="en-US" dirty="0"/>
              <a:t>            col += 1  # </a:t>
            </a:r>
            <a:r>
              <a:rPr lang="en-US" dirty="0" err="1"/>
              <a:t>ستون</a:t>
            </a:r>
            <a:r>
              <a:rPr lang="en-US" dirty="0"/>
              <a:t> </a:t>
            </a:r>
            <a:r>
              <a:rPr lang="en-US" dirty="0" err="1"/>
              <a:t>بعدی</a:t>
            </a:r>
            <a:r>
              <a:rPr lang="en-US" dirty="0"/>
              <a:t> </a:t>
            </a:r>
            <a:r>
              <a:rPr lang="en-US" dirty="0" err="1"/>
              <a:t>را</a:t>
            </a:r>
            <a:r>
              <a:rPr lang="en-US" dirty="0"/>
              <a:t> </a:t>
            </a:r>
            <a:r>
              <a:rPr lang="en-US" dirty="0" err="1"/>
              <a:t>امتحان</a:t>
            </a:r>
            <a:r>
              <a:rPr lang="en-US" dirty="0"/>
              <a:t> </a:t>
            </a:r>
            <a:r>
              <a:rPr lang="en-US" dirty="0" err="1"/>
              <a:t>می‌کنیم</a:t>
            </a:r>
            <a:endParaRPr lang="en-US" dirty="0"/>
          </a:p>
          <a:p>
            <a:endParaRPr lang="en-US" dirty="0"/>
          </a:p>
          <a:p>
            <a:r>
              <a:rPr lang="en-US" dirty="0"/>
              <a:t>        # </a:t>
            </a:r>
            <a:r>
              <a:rPr lang="en-US" dirty="0" err="1"/>
              <a:t>اگر</a:t>
            </a:r>
            <a:r>
              <a:rPr lang="en-US" dirty="0"/>
              <a:t> </a:t>
            </a:r>
            <a:r>
              <a:rPr lang="en-US" dirty="0" err="1"/>
              <a:t>تمام</a:t>
            </a:r>
            <a:r>
              <a:rPr lang="en-US" dirty="0"/>
              <a:t> </a:t>
            </a:r>
            <a:r>
              <a:rPr lang="en-US" dirty="0" err="1"/>
              <a:t>ستون‌ها</a:t>
            </a:r>
            <a:r>
              <a:rPr lang="en-US" dirty="0"/>
              <a:t> </a:t>
            </a:r>
            <a:r>
              <a:rPr lang="en-US" dirty="0" err="1"/>
              <a:t>را</a:t>
            </a:r>
            <a:r>
              <a:rPr lang="en-US" dirty="0"/>
              <a:t> </a:t>
            </a:r>
            <a:r>
              <a:rPr lang="en-US" dirty="0" err="1"/>
              <a:t>برای</a:t>
            </a:r>
            <a:r>
              <a:rPr lang="en-US" dirty="0"/>
              <a:t> </a:t>
            </a:r>
            <a:r>
              <a:rPr lang="en-US" dirty="0" err="1"/>
              <a:t>یک</a:t>
            </a:r>
            <a:r>
              <a:rPr lang="en-US" dirty="0"/>
              <a:t> </a:t>
            </a:r>
            <a:r>
              <a:rPr lang="en-US" dirty="0" err="1"/>
              <a:t>سطر</a:t>
            </a:r>
            <a:r>
              <a:rPr lang="en-US" dirty="0"/>
              <a:t> </a:t>
            </a:r>
            <a:r>
              <a:rPr lang="en-US" dirty="0" err="1"/>
              <a:t>بررسی</a:t>
            </a:r>
            <a:r>
              <a:rPr lang="en-US" dirty="0"/>
              <a:t> </a:t>
            </a:r>
            <a:r>
              <a:rPr lang="en-US" dirty="0" err="1"/>
              <a:t>کردیم</a:t>
            </a:r>
            <a:r>
              <a:rPr lang="en-US" dirty="0"/>
              <a:t> و </a:t>
            </a:r>
            <a:r>
              <a:rPr lang="en-US" dirty="0" err="1"/>
              <a:t>پشته</a:t>
            </a:r>
            <a:r>
              <a:rPr lang="en-US" dirty="0"/>
              <a:t> </a:t>
            </a:r>
            <a:r>
              <a:rPr lang="en-US" dirty="0" err="1"/>
              <a:t>خالی</a:t>
            </a:r>
            <a:r>
              <a:rPr lang="en-US" dirty="0"/>
              <a:t> </a:t>
            </a:r>
            <a:r>
              <a:rPr lang="en-US" dirty="0" err="1"/>
              <a:t>بود</a:t>
            </a:r>
            <a:r>
              <a:rPr lang="en-US" dirty="0"/>
              <a:t>، </a:t>
            </a:r>
            <a:r>
              <a:rPr lang="en-US" dirty="0" err="1"/>
              <a:t>پایان</a:t>
            </a:r>
            <a:endParaRPr lang="en-US" dirty="0"/>
          </a:p>
          <a:p>
            <a:r>
              <a:rPr lang="en-US" dirty="0"/>
              <a:t>        if col &gt; n:</a:t>
            </a:r>
          </a:p>
          <a:p>
            <a:r>
              <a:rPr lang="en-US" dirty="0"/>
              <a:t>            if not stack:</a:t>
            </a:r>
          </a:p>
          <a:p>
            <a:r>
              <a:rPr lang="en-US" dirty="0"/>
              <a:t>                break  # </a:t>
            </a:r>
            <a:r>
              <a:rPr lang="en-US" dirty="0" err="1"/>
              <a:t>تمام</a:t>
            </a:r>
            <a:r>
              <a:rPr lang="en-US" dirty="0"/>
              <a:t> </a:t>
            </a:r>
            <a:r>
              <a:rPr lang="en-US" dirty="0" err="1"/>
              <a:t>حالات</a:t>
            </a:r>
            <a:r>
              <a:rPr lang="en-US" dirty="0"/>
              <a:t> </a:t>
            </a:r>
            <a:r>
              <a:rPr lang="en-US" dirty="0" err="1"/>
              <a:t>بررسی</a:t>
            </a:r>
            <a:r>
              <a:rPr lang="en-US" dirty="0"/>
              <a:t> </a:t>
            </a:r>
            <a:r>
              <a:rPr lang="en-US" dirty="0" err="1"/>
              <a:t>شده‌اند</a:t>
            </a:r>
            <a:r>
              <a:rPr lang="en-US" dirty="0"/>
              <a:t>، </a:t>
            </a:r>
            <a:r>
              <a:rPr lang="en-US" dirty="0" err="1"/>
              <a:t>خروج</a:t>
            </a:r>
            <a:endParaRPr lang="en-US" dirty="0"/>
          </a:p>
          <a:p>
            <a:r>
              <a:rPr lang="en-US" dirty="0"/>
              <a:t>            row, col = </a:t>
            </a:r>
            <a:r>
              <a:rPr lang="en-US" dirty="0" err="1"/>
              <a:t>stack.pop</a:t>
            </a:r>
            <a:r>
              <a:rPr lang="en-US" dirty="0"/>
              <a:t>()  # </a:t>
            </a:r>
            <a:r>
              <a:rPr lang="en-US" dirty="0" err="1"/>
              <a:t>به</a:t>
            </a:r>
            <a:r>
              <a:rPr lang="en-US" dirty="0"/>
              <a:t> </a:t>
            </a:r>
            <a:r>
              <a:rPr lang="en-US" dirty="0" err="1"/>
              <a:t>سطر</a:t>
            </a:r>
            <a:r>
              <a:rPr lang="en-US" dirty="0"/>
              <a:t> و </a:t>
            </a:r>
            <a:r>
              <a:rPr lang="en-US" dirty="0" err="1"/>
              <a:t>ستون</a:t>
            </a:r>
            <a:r>
              <a:rPr lang="en-US" dirty="0"/>
              <a:t> </a:t>
            </a:r>
            <a:r>
              <a:rPr lang="en-US" dirty="0" err="1"/>
              <a:t>قبلی</a:t>
            </a:r>
            <a:r>
              <a:rPr lang="en-US" dirty="0"/>
              <a:t> </a:t>
            </a:r>
            <a:r>
              <a:rPr lang="en-US" dirty="0" err="1"/>
              <a:t>برمی‌گردیم</a:t>
            </a:r>
            <a:endParaRPr lang="en-US" dirty="0"/>
          </a:p>
          <a:p>
            <a:r>
              <a:rPr lang="en-US" dirty="0"/>
              <a:t>            col += 1  # </a:t>
            </a:r>
            <a:r>
              <a:rPr lang="en-US" dirty="0" err="1"/>
              <a:t>ستون</a:t>
            </a:r>
            <a:r>
              <a:rPr lang="en-US" dirty="0"/>
              <a:t> </a:t>
            </a:r>
            <a:r>
              <a:rPr lang="en-US" dirty="0" err="1"/>
              <a:t>بعدی</a:t>
            </a:r>
            <a:r>
              <a:rPr lang="en-US" dirty="0"/>
              <a:t> </a:t>
            </a:r>
            <a:r>
              <a:rPr lang="en-US" dirty="0" err="1"/>
              <a:t>را</a:t>
            </a:r>
            <a:r>
              <a:rPr lang="en-US" dirty="0"/>
              <a:t> </a:t>
            </a:r>
            <a:r>
              <a:rPr lang="en-US" dirty="0" err="1"/>
              <a:t>امتحان</a:t>
            </a:r>
            <a:r>
              <a:rPr lang="en-US" dirty="0"/>
              <a:t> </a:t>
            </a:r>
            <a:r>
              <a:rPr lang="en-US" dirty="0" err="1"/>
              <a:t>می‌کنیم</a:t>
            </a:r>
            <a:endParaRPr lang="en-US" dirty="0"/>
          </a:p>
        </p:txBody>
      </p:sp>
    </p:spTree>
    <p:extLst>
      <p:ext uri="{BB962C8B-B14F-4D97-AF65-F5344CB8AC3E}">
        <p14:creationId xmlns:p14="http://schemas.microsoft.com/office/powerpoint/2010/main" val="1294469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A788-38EF-12B9-17B6-A176CABAA8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FDF006-700D-0222-5291-6A03562C1B4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A0BC5B2-290F-E658-8611-F25A0755ACEE}"/>
              </a:ext>
            </a:extLst>
          </p:cNvPr>
          <p:cNvSpPr>
            <a:spLocks noGrp="1"/>
          </p:cNvSpPr>
          <p:nvPr>
            <p:ph type="sldNum" sz="quarter" idx="10"/>
          </p:nvPr>
        </p:nvSpPr>
        <p:spPr/>
        <p:txBody>
          <a:bodyPr/>
          <a:lstStyle/>
          <a:p>
            <a:fld id="{BB936EA6-75EA-BC43-847D-098704264B3C}" type="slidenum">
              <a:rPr lang="en-US" smtClean="0"/>
              <a:pPr/>
              <a:t>58</a:t>
            </a:fld>
            <a:endParaRPr lang="en-US" sz="1400"/>
          </a:p>
        </p:txBody>
      </p:sp>
      <p:pic>
        <p:nvPicPr>
          <p:cNvPr id="6" name="Picture 5">
            <a:extLst>
              <a:ext uri="{FF2B5EF4-FFF2-40B4-BE49-F238E27FC236}">
                <a16:creationId xmlns:a16="http://schemas.microsoft.com/office/drawing/2014/main" id="{638C87FE-9FE3-1E5F-B765-94368147F1E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7551" t="8534" r="26449" b="12577"/>
          <a:stretch/>
        </p:blipFill>
        <p:spPr>
          <a:xfrm>
            <a:off x="152400" y="0"/>
            <a:ext cx="6324600" cy="7127724"/>
          </a:xfrm>
          <a:prstGeom prst="rect">
            <a:avLst/>
          </a:prstGeom>
        </p:spPr>
      </p:pic>
    </p:spTree>
    <p:extLst>
      <p:ext uri="{BB962C8B-B14F-4D97-AF65-F5344CB8AC3E}">
        <p14:creationId xmlns:p14="http://schemas.microsoft.com/office/powerpoint/2010/main" val="2347702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285FE4-B5DC-A737-2E39-53A5349D26BB}"/>
              </a:ext>
            </a:extLst>
          </p:cNvPr>
          <p:cNvSpPr>
            <a:spLocks noGrp="1"/>
          </p:cNvSpPr>
          <p:nvPr>
            <p:ph type="sldNum" sz="quarter" idx="10"/>
          </p:nvPr>
        </p:nvSpPr>
        <p:spPr/>
        <p:txBody>
          <a:bodyPr/>
          <a:lstStyle/>
          <a:p>
            <a:fld id="{BB936EA6-75EA-BC43-847D-098704264B3C}" type="slidenum">
              <a:rPr lang="en-US" smtClean="0"/>
              <a:pPr/>
              <a:t>59</a:t>
            </a:fld>
            <a:endParaRPr lang="en-US" sz="1400"/>
          </a:p>
        </p:txBody>
      </p:sp>
    </p:spTree>
    <p:extLst>
      <p:ext uri="{BB962C8B-B14F-4D97-AF65-F5344CB8AC3E}">
        <p14:creationId xmlns:p14="http://schemas.microsoft.com/office/powerpoint/2010/main" val="93626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3DAE-DBF4-23AE-9B34-39E4EE0769EF}"/>
              </a:ext>
            </a:extLst>
          </p:cNvPr>
          <p:cNvSpPr>
            <a:spLocks noGrp="1"/>
          </p:cNvSpPr>
          <p:nvPr>
            <p:ph type="title"/>
          </p:nvPr>
        </p:nvSpPr>
        <p:spPr/>
        <p:txBody>
          <a:bodyPr/>
          <a:lstStyle/>
          <a:p>
            <a:r>
              <a:rPr lang="fa-IR" dirty="0"/>
              <a:t>ساده ترین راه نمایش پشته</a:t>
            </a:r>
            <a:endParaRPr lang="en-US" dirty="0"/>
          </a:p>
        </p:txBody>
      </p:sp>
      <p:sp>
        <p:nvSpPr>
          <p:cNvPr id="3" name="Content Placeholder 2">
            <a:extLst>
              <a:ext uri="{FF2B5EF4-FFF2-40B4-BE49-F238E27FC236}">
                <a16:creationId xmlns:a16="http://schemas.microsoft.com/office/drawing/2014/main" id="{DD3515BB-A140-6BA6-3250-86E96F876389}"/>
              </a:ext>
            </a:extLst>
          </p:cNvPr>
          <p:cNvSpPr>
            <a:spLocks noGrp="1"/>
          </p:cNvSpPr>
          <p:nvPr>
            <p:ph idx="1"/>
          </p:nvPr>
        </p:nvSpPr>
        <p:spPr/>
        <p:txBody>
          <a:bodyPr/>
          <a:lstStyle/>
          <a:p>
            <a:pPr algn="r" rtl="1"/>
            <a:r>
              <a:rPr lang="fa-IR" dirty="0"/>
              <a:t>ساده ترین راه نمایش پشته، استفاده از آرایه یک بعدی به طول </a:t>
            </a:r>
            <a:r>
              <a:rPr lang="en-US" dirty="0"/>
              <a:t>n</a:t>
            </a:r>
            <a:r>
              <a:rPr lang="fa-IR" dirty="0"/>
              <a:t> است. خانه های آرایه </a:t>
            </a:r>
            <a:r>
              <a:rPr lang="en-US" dirty="0"/>
              <a:t>stack</a:t>
            </a:r>
            <a:r>
              <a:rPr lang="fa-IR" dirty="0"/>
              <a:t> اغلب از عدد 0 تا </a:t>
            </a:r>
            <a:r>
              <a:rPr lang="en-US" dirty="0"/>
              <a:t>n-1</a:t>
            </a:r>
            <a:r>
              <a:rPr lang="fa-IR" dirty="0"/>
              <a:t> شماره گذاری شده و در کنار آرایه، متغییری به نام </a:t>
            </a:r>
            <a:r>
              <a:rPr lang="en-US" dirty="0"/>
              <a:t>top</a:t>
            </a:r>
            <a:r>
              <a:rPr lang="fa-IR" dirty="0"/>
              <a:t> وجود دارد که به عنصر بالا</a:t>
            </a:r>
            <a:r>
              <a:rPr lang="en-US" dirty="0"/>
              <a:t> </a:t>
            </a:r>
            <a:r>
              <a:rPr lang="fa-IR" dirty="0"/>
              <a:t> ان اشاره میکند. </a:t>
            </a:r>
            <a:r>
              <a:rPr lang="en-US" dirty="0"/>
              <a:t>Top</a:t>
            </a:r>
            <a:r>
              <a:rPr lang="fa-IR" dirty="0"/>
              <a:t> از -1 تا </a:t>
            </a:r>
            <a:r>
              <a:rPr lang="en-US" dirty="0"/>
              <a:t>n-1</a:t>
            </a:r>
            <a:r>
              <a:rPr lang="fa-IR" dirty="0"/>
              <a:t> تغییر میکند و در ابتدای کار، </a:t>
            </a:r>
            <a:r>
              <a:rPr lang="en-US" dirty="0"/>
              <a:t>top</a:t>
            </a:r>
            <a:r>
              <a:rPr lang="fa-IR" dirty="0"/>
              <a:t> برابر -1 است.</a:t>
            </a:r>
          </a:p>
          <a:p>
            <a:pPr algn="r" rtl="1"/>
            <a:endParaRPr lang="fa-IR" dirty="0"/>
          </a:p>
          <a:p>
            <a:pPr algn="r" rtl="1"/>
            <a:r>
              <a:rPr lang="fa-IR" dirty="0"/>
              <a:t>توجه </a:t>
            </a:r>
            <a:r>
              <a:rPr lang="en-US" dirty="0"/>
              <a:t>top=-1</a:t>
            </a:r>
            <a:r>
              <a:rPr lang="fa-IR" dirty="0"/>
              <a:t> است یعنی پشته در ابتدا خالی است.</a:t>
            </a:r>
            <a:endParaRPr lang="en-US" dirty="0"/>
          </a:p>
        </p:txBody>
      </p:sp>
      <p:sp>
        <p:nvSpPr>
          <p:cNvPr id="4" name="Slide Number Placeholder 3">
            <a:extLst>
              <a:ext uri="{FF2B5EF4-FFF2-40B4-BE49-F238E27FC236}">
                <a16:creationId xmlns:a16="http://schemas.microsoft.com/office/drawing/2014/main" id="{113810D2-113A-0F6A-3C70-A39D800122F5}"/>
              </a:ext>
            </a:extLst>
          </p:cNvPr>
          <p:cNvSpPr>
            <a:spLocks noGrp="1"/>
          </p:cNvSpPr>
          <p:nvPr>
            <p:ph type="sldNum" sz="quarter" idx="10"/>
          </p:nvPr>
        </p:nvSpPr>
        <p:spPr/>
        <p:txBody>
          <a:bodyPr/>
          <a:lstStyle/>
          <a:p>
            <a:fld id="{BB936EA6-75EA-BC43-847D-098704264B3C}" type="slidenum">
              <a:rPr lang="en-US" smtClean="0"/>
              <a:pPr/>
              <a:t>6</a:t>
            </a:fld>
            <a:endParaRPr lang="en-US" sz="140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7ACEEEA-B829-BE6D-6125-32F6C1B92697}"/>
                  </a:ext>
                </a:extLst>
              </p:cNvPr>
              <p:cNvGraphicFramePr>
                <a:graphicFrameLocks noGrp="1"/>
              </p:cNvGraphicFramePr>
              <p:nvPr>
                <p:extLst>
                  <p:ext uri="{D42A27DB-BD31-4B8C-83A1-F6EECF244321}">
                    <p14:modId xmlns:p14="http://schemas.microsoft.com/office/powerpoint/2010/main" val="2776842928"/>
                  </p:ext>
                </p:extLst>
              </p:nvPr>
            </p:nvGraphicFramePr>
            <p:xfrm>
              <a:off x="2057400" y="3429000"/>
              <a:ext cx="2819401" cy="2225040"/>
            </p:xfrm>
            <a:graphic>
              <a:graphicData uri="http://schemas.openxmlformats.org/drawingml/2006/table">
                <a:tbl>
                  <a:tblPr firstRow="1" bandRow="1">
                    <a:tableStyleId>{5C22544A-7EE6-4342-B048-85BDC9FD1C3A}</a:tableStyleId>
                  </a:tblPr>
                  <a:tblGrid>
                    <a:gridCol w="881063">
                      <a:extLst>
                        <a:ext uri="{9D8B030D-6E8A-4147-A177-3AD203B41FA5}">
                          <a16:colId xmlns:a16="http://schemas.microsoft.com/office/drawing/2014/main" val="1175316984"/>
                        </a:ext>
                      </a:extLst>
                    </a:gridCol>
                    <a:gridCol w="528638">
                      <a:extLst>
                        <a:ext uri="{9D8B030D-6E8A-4147-A177-3AD203B41FA5}">
                          <a16:colId xmlns:a16="http://schemas.microsoft.com/office/drawing/2014/main" val="3179543903"/>
                        </a:ext>
                      </a:extLst>
                    </a:gridCol>
                    <a:gridCol w="1409700">
                      <a:extLst>
                        <a:ext uri="{9D8B030D-6E8A-4147-A177-3AD203B41FA5}">
                          <a16:colId xmlns:a16="http://schemas.microsoft.com/office/drawing/2014/main" val="948952436"/>
                        </a:ext>
                      </a:extLst>
                    </a:gridCol>
                  </a:tblGrid>
                  <a:tr h="370840">
                    <a:tc>
                      <a:txBody>
                        <a:bodyPr/>
                        <a:lstStyle/>
                        <a:p>
                          <a:pPr algn="ctr" rtl="1"/>
                          <a:r>
                            <a:rPr lang="fa-IR" dirty="0">
                              <a:solidFill>
                                <a:schemeClr val="tx1"/>
                              </a:solidFill>
                              <a:latin typeface="Adobe Arabic" panose="02040503050201020203" pitchFamily="18" charset="-78"/>
                              <a:cs typeface="Adobe Arabic" panose="02040503050201020203" pitchFamily="18" charset="-78"/>
                            </a:rPr>
                            <a:t>آخر پشته</a:t>
                          </a:r>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N-1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Adobe Arabic" panose="02040503050201020203" pitchFamily="18" charset="-78"/>
                                  </a:rPr>
                                  <m:t>⋮</m:t>
                                </m:r>
                              </m:oMath>
                            </m:oMathPara>
                          </a14:m>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r>
                            <a:rPr lang="fa-IR" dirty="0">
                              <a:solidFill>
                                <a:schemeClr val="tx1"/>
                              </a:solidFill>
                              <a:latin typeface="Adobe Arabic" panose="02040503050201020203" pitchFamily="18" charset="-78"/>
                              <a:cs typeface="Adobe Arabic" panose="02040503050201020203" pitchFamily="18" charset="-78"/>
                            </a:rPr>
                            <a:t>اول پشته</a:t>
                          </a:r>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mc:Choice>
        <mc:Fallback xmlns="">
          <p:graphicFrame>
            <p:nvGraphicFramePr>
              <p:cNvPr id="5" name="Table 4">
                <a:extLst>
                  <a:ext uri="{FF2B5EF4-FFF2-40B4-BE49-F238E27FC236}">
                    <a16:creationId xmlns:a16="http://schemas.microsoft.com/office/drawing/2014/main" id="{A7ACEEEA-B829-BE6D-6125-32F6C1B92697}"/>
                  </a:ext>
                </a:extLst>
              </p:cNvPr>
              <p:cNvGraphicFramePr>
                <a:graphicFrameLocks noGrp="1"/>
              </p:cNvGraphicFramePr>
              <p:nvPr>
                <p:extLst>
                  <p:ext uri="{D42A27DB-BD31-4B8C-83A1-F6EECF244321}">
                    <p14:modId xmlns:p14="http://schemas.microsoft.com/office/powerpoint/2010/main" val="2776842928"/>
                  </p:ext>
                </p:extLst>
              </p:nvPr>
            </p:nvGraphicFramePr>
            <p:xfrm>
              <a:off x="2057400" y="3429000"/>
              <a:ext cx="2819401" cy="2225040"/>
            </p:xfrm>
            <a:graphic>
              <a:graphicData uri="http://schemas.openxmlformats.org/drawingml/2006/table">
                <a:tbl>
                  <a:tblPr firstRow="1" bandRow="1">
                    <a:tableStyleId>{5C22544A-7EE6-4342-B048-85BDC9FD1C3A}</a:tableStyleId>
                  </a:tblPr>
                  <a:tblGrid>
                    <a:gridCol w="881063">
                      <a:extLst>
                        <a:ext uri="{9D8B030D-6E8A-4147-A177-3AD203B41FA5}">
                          <a16:colId xmlns:a16="http://schemas.microsoft.com/office/drawing/2014/main" val="1175316984"/>
                        </a:ext>
                      </a:extLst>
                    </a:gridCol>
                    <a:gridCol w="528638">
                      <a:extLst>
                        <a:ext uri="{9D8B030D-6E8A-4147-A177-3AD203B41FA5}">
                          <a16:colId xmlns:a16="http://schemas.microsoft.com/office/drawing/2014/main" val="3179543903"/>
                        </a:ext>
                      </a:extLst>
                    </a:gridCol>
                    <a:gridCol w="1409700">
                      <a:extLst>
                        <a:ext uri="{9D8B030D-6E8A-4147-A177-3AD203B41FA5}">
                          <a16:colId xmlns:a16="http://schemas.microsoft.com/office/drawing/2014/main" val="948952436"/>
                        </a:ext>
                      </a:extLst>
                    </a:gridCol>
                  </a:tblGrid>
                  <a:tr h="370840">
                    <a:tc>
                      <a:txBody>
                        <a:bodyPr/>
                        <a:lstStyle/>
                        <a:p>
                          <a:pPr algn="ctr" rtl="1"/>
                          <a:r>
                            <a:rPr lang="fa-IR" dirty="0">
                              <a:solidFill>
                                <a:schemeClr val="tx1"/>
                              </a:solidFill>
                              <a:latin typeface="Adobe Arabic" panose="02040503050201020203" pitchFamily="18" charset="-78"/>
                              <a:cs typeface="Adobe Arabic" panose="02040503050201020203" pitchFamily="18" charset="-78"/>
                            </a:rPr>
                            <a:t>آخر پشته</a:t>
                          </a:r>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N-1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108197" r="-862" b="-424590"/>
                          </a:stretch>
                        </a:blip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r>
                            <a:rPr lang="fa-IR" dirty="0">
                              <a:solidFill>
                                <a:schemeClr val="tx1"/>
                              </a:solidFill>
                              <a:latin typeface="Adobe Arabic" panose="02040503050201020203" pitchFamily="18" charset="-78"/>
                              <a:cs typeface="Adobe Arabic" panose="02040503050201020203" pitchFamily="18" charset="-78"/>
                            </a:rPr>
                            <a:t>اول پشته</a:t>
                          </a:r>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mc:Fallback>
      </mc:AlternateContent>
      <p:cxnSp>
        <p:nvCxnSpPr>
          <p:cNvPr id="7" name="Straight Arrow Connector 6">
            <a:extLst>
              <a:ext uri="{FF2B5EF4-FFF2-40B4-BE49-F238E27FC236}">
                <a16:creationId xmlns:a16="http://schemas.microsoft.com/office/drawing/2014/main" id="{960466AD-6292-E0FC-ED93-A34F8040D8C0}"/>
              </a:ext>
            </a:extLst>
          </p:cNvPr>
          <p:cNvCxnSpPr>
            <a:cxnSpLocks/>
          </p:cNvCxnSpPr>
          <p:nvPr/>
        </p:nvCxnSpPr>
        <p:spPr bwMode="auto">
          <a:xfrm>
            <a:off x="1905000" y="4343400"/>
            <a:ext cx="10668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9" name="TextBox 8">
            <a:extLst>
              <a:ext uri="{FF2B5EF4-FFF2-40B4-BE49-F238E27FC236}">
                <a16:creationId xmlns:a16="http://schemas.microsoft.com/office/drawing/2014/main" id="{8D20997F-90D1-8D5F-3220-0AC60A633522}"/>
              </a:ext>
            </a:extLst>
          </p:cNvPr>
          <p:cNvSpPr txBox="1"/>
          <p:nvPr/>
        </p:nvSpPr>
        <p:spPr>
          <a:xfrm>
            <a:off x="1295400" y="4158734"/>
            <a:ext cx="538930" cy="369332"/>
          </a:xfrm>
          <a:prstGeom prst="rect">
            <a:avLst/>
          </a:prstGeom>
          <a:noFill/>
        </p:spPr>
        <p:txBody>
          <a:bodyPr wrap="none" rtlCol="0">
            <a:spAutoFit/>
          </a:bodyPr>
          <a:lstStyle/>
          <a:p>
            <a:r>
              <a:rPr lang="en-US" dirty="0">
                <a:highlight>
                  <a:srgbClr val="FFFF00"/>
                </a:highlight>
              </a:rPr>
              <a:t>top</a:t>
            </a:r>
          </a:p>
        </p:txBody>
      </p:sp>
    </p:spTree>
    <p:extLst>
      <p:ext uri="{BB962C8B-B14F-4D97-AF65-F5344CB8AC3E}">
        <p14:creationId xmlns:p14="http://schemas.microsoft.com/office/powerpoint/2010/main" val="3909306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6A76-A6FC-DC94-538A-F8996AA7F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205E1-B452-B2DF-8913-D47ABB818201}"/>
              </a:ext>
            </a:extLst>
          </p:cNvPr>
          <p:cNvSpPr>
            <a:spLocks noGrp="1"/>
          </p:cNvSpPr>
          <p:nvPr>
            <p:ph type="title"/>
          </p:nvPr>
        </p:nvSpPr>
        <p:spPr/>
        <p:txBody>
          <a:bodyPr/>
          <a:lstStyle/>
          <a:p>
            <a:r>
              <a:rPr lang="fa-IR" dirty="0"/>
              <a:t>ساده ترین راه نمایش پشته</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B66B01-FEEB-C362-D375-AFAD7B62605D}"/>
                  </a:ext>
                </a:extLst>
              </p:cNvPr>
              <p:cNvSpPr>
                <a:spLocks noGrp="1"/>
              </p:cNvSpPr>
              <p:nvPr>
                <p:ph idx="1"/>
              </p:nvPr>
            </p:nvSpPr>
            <p:spPr>
              <a:xfrm>
                <a:off x="647700" y="882512"/>
                <a:ext cx="7848600" cy="457200"/>
              </a:xfrm>
            </p:spPr>
            <p:txBody>
              <a:bodyPr/>
              <a:lstStyle/>
              <a:p>
                <a:pPr algn="r" rtl="1"/>
                <a:r>
                  <a:rPr lang="fa-IR" dirty="0"/>
                  <a:t>شرط خالی بودن پشته : </a:t>
                </a:r>
                <a14:m>
                  <m:oMath xmlns:m="http://schemas.openxmlformats.org/officeDocument/2006/math">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𝑡𝑜𝑝</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C2B66B01-FEEB-C362-D375-AFAD7B62605D}"/>
                  </a:ext>
                </a:extLst>
              </p:cNvPr>
              <p:cNvSpPr>
                <a:spLocks noGrp="1" noRot="1" noChangeAspect="1" noMove="1" noResize="1" noEditPoints="1" noAdjustHandles="1" noChangeArrowheads="1" noChangeShapeType="1" noTextEdit="1"/>
              </p:cNvSpPr>
              <p:nvPr>
                <p:ph idx="1"/>
              </p:nvPr>
            </p:nvSpPr>
            <p:spPr>
              <a:xfrm>
                <a:off x="647700" y="882512"/>
                <a:ext cx="7848600" cy="457200"/>
              </a:xfrm>
              <a:blipFill>
                <a:blip r:embed="rId2"/>
                <a:stretch>
                  <a:fillRect t="-1333" r="-621" b="-8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E66F98C-B004-FE12-0BE1-AB7E683F5CCC}"/>
              </a:ext>
            </a:extLst>
          </p:cNvPr>
          <p:cNvSpPr>
            <a:spLocks noGrp="1"/>
          </p:cNvSpPr>
          <p:nvPr>
            <p:ph type="sldNum" sz="quarter" idx="10"/>
          </p:nvPr>
        </p:nvSpPr>
        <p:spPr/>
        <p:txBody>
          <a:bodyPr/>
          <a:lstStyle/>
          <a:p>
            <a:fld id="{BB936EA6-75EA-BC43-847D-098704264B3C}" type="slidenum">
              <a:rPr lang="en-US" smtClean="0"/>
              <a:pPr/>
              <a:t>7</a:t>
            </a:fld>
            <a:endParaRPr lang="en-US" sz="1400"/>
          </a:p>
        </p:txBody>
      </p:sp>
      <p:graphicFrame>
        <p:nvGraphicFramePr>
          <p:cNvPr id="5" name="Table 4">
            <a:extLst>
              <a:ext uri="{FF2B5EF4-FFF2-40B4-BE49-F238E27FC236}">
                <a16:creationId xmlns:a16="http://schemas.microsoft.com/office/drawing/2014/main" id="{6366DB50-0335-13D5-3820-19ACF9B067B6}"/>
              </a:ext>
            </a:extLst>
          </p:cNvPr>
          <p:cNvGraphicFramePr>
            <a:graphicFrameLocks noGrp="1"/>
          </p:cNvGraphicFramePr>
          <p:nvPr>
            <p:extLst>
              <p:ext uri="{D42A27DB-BD31-4B8C-83A1-F6EECF244321}">
                <p14:modId xmlns:p14="http://schemas.microsoft.com/office/powerpoint/2010/main" val="1919280068"/>
              </p:ext>
            </p:extLst>
          </p:nvPr>
        </p:nvGraphicFramePr>
        <p:xfrm>
          <a:off x="1905000" y="1203960"/>
          <a:ext cx="2819401" cy="2595880"/>
        </p:xfrm>
        <a:graphic>
          <a:graphicData uri="http://schemas.openxmlformats.org/drawingml/2006/table">
            <a:tbl>
              <a:tblPr firstRow="1" bandRow="1">
                <a:tableStyleId>{5C22544A-7EE6-4342-B048-85BDC9FD1C3A}</a:tableStyleId>
              </a:tblPr>
              <a:tblGrid>
                <a:gridCol w="881063">
                  <a:extLst>
                    <a:ext uri="{9D8B030D-6E8A-4147-A177-3AD203B41FA5}">
                      <a16:colId xmlns:a16="http://schemas.microsoft.com/office/drawing/2014/main" val="1175316984"/>
                    </a:ext>
                  </a:extLst>
                </a:gridCol>
                <a:gridCol w="528638">
                  <a:extLst>
                    <a:ext uri="{9D8B030D-6E8A-4147-A177-3AD203B41FA5}">
                      <a16:colId xmlns:a16="http://schemas.microsoft.com/office/drawing/2014/main" val="3179543903"/>
                    </a:ext>
                  </a:extLst>
                </a:gridCol>
                <a:gridCol w="1409700">
                  <a:extLst>
                    <a:ext uri="{9D8B030D-6E8A-4147-A177-3AD203B41FA5}">
                      <a16:colId xmlns:a16="http://schemas.microsoft.com/office/drawing/2014/main" val="948952436"/>
                    </a:ext>
                  </a:extLst>
                </a:gridCol>
              </a:tblGrid>
              <a:tr h="370840">
                <a:tc>
                  <a:txBody>
                    <a:bodyPr/>
                    <a:lstStyle/>
                    <a:p>
                      <a:pPr algn="ctr" rtl="1"/>
                      <a:r>
                        <a:rPr lang="fa-IR" dirty="0">
                          <a:solidFill>
                            <a:schemeClr val="tx1"/>
                          </a:solidFill>
                          <a:latin typeface="Adobe Arabic" panose="02040503050201020203" pitchFamily="18" charset="-78"/>
                          <a:cs typeface="Adobe Arabic" panose="02040503050201020203" pitchFamily="18" charset="-78"/>
                        </a:rPr>
                        <a:t>آخر پشته</a:t>
                      </a:r>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N-1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54983446"/>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422801"/>
                  </a:ext>
                </a:extLst>
              </a:tr>
            </a:tbl>
          </a:graphicData>
        </a:graphic>
      </p:graphicFrame>
      <p:cxnSp>
        <p:nvCxnSpPr>
          <p:cNvPr id="7" name="Straight Arrow Connector 6">
            <a:extLst>
              <a:ext uri="{FF2B5EF4-FFF2-40B4-BE49-F238E27FC236}">
                <a16:creationId xmlns:a16="http://schemas.microsoft.com/office/drawing/2014/main" id="{1BCD5EFF-EC54-2BF4-9A99-3B0CC85C0B25}"/>
              </a:ext>
            </a:extLst>
          </p:cNvPr>
          <p:cNvCxnSpPr>
            <a:cxnSpLocks/>
          </p:cNvCxnSpPr>
          <p:nvPr/>
        </p:nvCxnSpPr>
        <p:spPr bwMode="auto">
          <a:xfrm>
            <a:off x="1828800" y="3587612"/>
            <a:ext cx="10668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9" name="TextBox 8">
            <a:extLst>
              <a:ext uri="{FF2B5EF4-FFF2-40B4-BE49-F238E27FC236}">
                <a16:creationId xmlns:a16="http://schemas.microsoft.com/office/drawing/2014/main" id="{CADAC645-0B75-2CBC-0A7D-59406ADC215F}"/>
              </a:ext>
            </a:extLst>
          </p:cNvPr>
          <p:cNvSpPr txBox="1"/>
          <p:nvPr/>
        </p:nvSpPr>
        <p:spPr>
          <a:xfrm>
            <a:off x="1219200" y="3402946"/>
            <a:ext cx="538930" cy="369332"/>
          </a:xfrm>
          <a:prstGeom prst="rect">
            <a:avLst/>
          </a:prstGeom>
          <a:noFill/>
        </p:spPr>
        <p:txBody>
          <a:bodyPr wrap="none" rtlCol="0">
            <a:spAutoFit/>
          </a:bodyPr>
          <a:lstStyle/>
          <a:p>
            <a:r>
              <a:rPr lang="en-US" dirty="0"/>
              <a:t>top</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E3280CE-C48D-8B96-45AC-793F7A1FA6D0}"/>
                  </a:ext>
                </a:extLst>
              </p:cNvPr>
              <p:cNvSpPr txBox="1">
                <a:spLocks/>
              </p:cNvSpPr>
              <p:nvPr/>
            </p:nvSpPr>
            <p:spPr bwMode="auto">
              <a:xfrm>
                <a:off x="624190" y="3962400"/>
                <a:ext cx="78486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mn-ea"/>
                    <a:cs typeface="+mn-cs"/>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gn="r" rtl="1"/>
                <a:r>
                  <a:rPr lang="fa-IR" kern="0" dirty="0"/>
                  <a:t>شرط پر بودن پشته : </a:t>
                </a:r>
                <a14:m>
                  <m:oMath xmlns:m="http://schemas.openxmlformats.org/officeDocument/2006/math">
                    <m:r>
                      <a:rPr lang="en-US" i="1" kern="0" dirty="0" smtClean="0">
                        <a:latin typeface="Cambria Math" panose="02040503050406030204" pitchFamily="18" charset="0"/>
                      </a:rPr>
                      <m:t>𝑖𝑓</m:t>
                    </m:r>
                    <m:r>
                      <a:rPr lang="en-US" i="1" kern="0" dirty="0" smtClean="0">
                        <a:latin typeface="Cambria Math" panose="02040503050406030204" pitchFamily="18" charset="0"/>
                      </a:rPr>
                      <m:t> </m:t>
                    </m:r>
                    <m:r>
                      <a:rPr lang="en-US" i="1" kern="0" dirty="0" smtClean="0">
                        <a:latin typeface="Cambria Math" panose="02040503050406030204" pitchFamily="18" charset="0"/>
                      </a:rPr>
                      <m:t>𝑡𝑜𝑝</m:t>
                    </m:r>
                    <m:r>
                      <a:rPr lang="en-US" i="1" kern="0" dirty="0" smtClean="0">
                        <a:latin typeface="Cambria Math" panose="02040503050406030204" pitchFamily="18" charset="0"/>
                      </a:rPr>
                      <m:t>=</m:t>
                    </m:r>
                    <m:r>
                      <a:rPr lang="en-US" b="0" i="1" kern="0" dirty="0" smtClean="0">
                        <a:latin typeface="Cambria Math" panose="02040503050406030204" pitchFamily="18" charset="0"/>
                      </a:rPr>
                      <m:t>𝑛</m:t>
                    </m:r>
                    <m:r>
                      <a:rPr lang="en-US" b="0" i="1" kern="0" dirty="0" smtClean="0">
                        <a:latin typeface="Cambria Math" panose="02040503050406030204" pitchFamily="18" charset="0"/>
                      </a:rPr>
                      <m:t>−</m:t>
                    </m:r>
                    <m:r>
                      <a:rPr lang="en-US" b="0" i="1" kern="0" dirty="0" smtClean="0">
                        <a:latin typeface="Cambria Math" panose="02040503050406030204" pitchFamily="18" charset="0"/>
                      </a:rPr>
                      <m:t>1</m:t>
                    </m:r>
                  </m:oMath>
                </a14:m>
                <a:endParaRPr lang="en-US" kern="0" dirty="0"/>
              </a:p>
            </p:txBody>
          </p:sp>
        </mc:Choice>
        <mc:Fallback xmlns="">
          <p:sp>
            <p:nvSpPr>
              <p:cNvPr id="8" name="Content Placeholder 2">
                <a:extLst>
                  <a:ext uri="{FF2B5EF4-FFF2-40B4-BE49-F238E27FC236}">
                    <a16:creationId xmlns:a16="http://schemas.microsoft.com/office/drawing/2014/main" id="{0E3280CE-C48D-8B96-45AC-793F7A1FA6D0}"/>
                  </a:ext>
                </a:extLst>
              </p:cNvPr>
              <p:cNvSpPr txBox="1">
                <a:spLocks noRot="1" noChangeAspect="1" noMove="1" noResize="1" noEditPoints="1" noAdjustHandles="1" noChangeArrowheads="1" noChangeShapeType="1" noTextEdit="1"/>
              </p:cNvSpPr>
              <p:nvPr/>
            </p:nvSpPr>
            <p:spPr bwMode="auto">
              <a:xfrm>
                <a:off x="624190" y="3962400"/>
                <a:ext cx="7848600" cy="457200"/>
              </a:xfrm>
              <a:prstGeom prst="rect">
                <a:avLst/>
              </a:prstGeom>
              <a:blipFill>
                <a:blip r:embed="rId3"/>
                <a:stretch>
                  <a:fillRect r="-621" b="-8000"/>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CADAD50-7540-DB11-F015-705FA652B587}"/>
                  </a:ext>
                </a:extLst>
              </p:cNvPr>
              <p:cNvGraphicFramePr>
                <a:graphicFrameLocks noGrp="1"/>
              </p:cNvGraphicFramePr>
              <p:nvPr>
                <p:extLst>
                  <p:ext uri="{D42A27DB-BD31-4B8C-83A1-F6EECF244321}">
                    <p14:modId xmlns:p14="http://schemas.microsoft.com/office/powerpoint/2010/main" val="1746491316"/>
                  </p:ext>
                </p:extLst>
              </p:nvPr>
            </p:nvGraphicFramePr>
            <p:xfrm>
              <a:off x="1905000" y="4226560"/>
              <a:ext cx="2819401" cy="2595880"/>
            </p:xfrm>
            <a:graphic>
              <a:graphicData uri="http://schemas.openxmlformats.org/drawingml/2006/table">
                <a:tbl>
                  <a:tblPr firstRow="1" bandRow="1">
                    <a:tableStyleId>{5C22544A-7EE6-4342-B048-85BDC9FD1C3A}</a:tableStyleId>
                  </a:tblPr>
                  <a:tblGrid>
                    <a:gridCol w="881063">
                      <a:extLst>
                        <a:ext uri="{9D8B030D-6E8A-4147-A177-3AD203B41FA5}">
                          <a16:colId xmlns:a16="http://schemas.microsoft.com/office/drawing/2014/main" val="1175316984"/>
                        </a:ext>
                      </a:extLst>
                    </a:gridCol>
                    <a:gridCol w="528638">
                      <a:extLst>
                        <a:ext uri="{9D8B030D-6E8A-4147-A177-3AD203B41FA5}">
                          <a16:colId xmlns:a16="http://schemas.microsoft.com/office/drawing/2014/main" val="3179543903"/>
                        </a:ext>
                      </a:extLst>
                    </a:gridCol>
                    <a:gridCol w="1409700">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N-1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Adobe Arabic" panose="02040503050201020203" pitchFamily="18" charset="-78"/>
                                  </a:rPr>
                                  <m:t>⋮</m:t>
                                </m:r>
                              </m:oMath>
                            </m:oMathPara>
                          </a14:m>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422801"/>
                      </a:ext>
                    </a:extLst>
                  </a:tr>
                </a:tbl>
              </a:graphicData>
            </a:graphic>
          </p:graphicFrame>
        </mc:Choice>
        <mc:Fallback xmlns="">
          <p:graphicFrame>
            <p:nvGraphicFramePr>
              <p:cNvPr id="10" name="Table 9">
                <a:extLst>
                  <a:ext uri="{FF2B5EF4-FFF2-40B4-BE49-F238E27FC236}">
                    <a16:creationId xmlns:a16="http://schemas.microsoft.com/office/drawing/2014/main" id="{7CADAD50-7540-DB11-F015-705FA652B587}"/>
                  </a:ext>
                </a:extLst>
              </p:cNvPr>
              <p:cNvGraphicFramePr>
                <a:graphicFrameLocks noGrp="1"/>
              </p:cNvGraphicFramePr>
              <p:nvPr>
                <p:extLst>
                  <p:ext uri="{D42A27DB-BD31-4B8C-83A1-F6EECF244321}">
                    <p14:modId xmlns:p14="http://schemas.microsoft.com/office/powerpoint/2010/main" val="1746491316"/>
                  </p:ext>
                </p:extLst>
              </p:nvPr>
            </p:nvGraphicFramePr>
            <p:xfrm>
              <a:off x="1905000" y="4226560"/>
              <a:ext cx="2819401" cy="2595880"/>
            </p:xfrm>
            <a:graphic>
              <a:graphicData uri="http://schemas.openxmlformats.org/drawingml/2006/table">
                <a:tbl>
                  <a:tblPr firstRow="1" bandRow="1">
                    <a:tableStyleId>{5C22544A-7EE6-4342-B048-85BDC9FD1C3A}</a:tableStyleId>
                  </a:tblPr>
                  <a:tblGrid>
                    <a:gridCol w="881063">
                      <a:extLst>
                        <a:ext uri="{9D8B030D-6E8A-4147-A177-3AD203B41FA5}">
                          <a16:colId xmlns:a16="http://schemas.microsoft.com/office/drawing/2014/main" val="1175316984"/>
                        </a:ext>
                      </a:extLst>
                    </a:gridCol>
                    <a:gridCol w="528638">
                      <a:extLst>
                        <a:ext uri="{9D8B030D-6E8A-4147-A177-3AD203B41FA5}">
                          <a16:colId xmlns:a16="http://schemas.microsoft.com/office/drawing/2014/main" val="3179543903"/>
                        </a:ext>
                      </a:extLst>
                    </a:gridCol>
                    <a:gridCol w="1409700">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N-1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8197" r="-862" b="-522951"/>
                          </a:stretch>
                        </a:blip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422801"/>
                      </a:ext>
                    </a:extLst>
                  </a:tr>
                </a:tbl>
              </a:graphicData>
            </a:graphic>
          </p:graphicFrame>
        </mc:Fallback>
      </mc:AlternateContent>
      <p:cxnSp>
        <p:nvCxnSpPr>
          <p:cNvPr id="11" name="Straight Arrow Connector 10">
            <a:extLst>
              <a:ext uri="{FF2B5EF4-FFF2-40B4-BE49-F238E27FC236}">
                <a16:creationId xmlns:a16="http://schemas.microsoft.com/office/drawing/2014/main" id="{668C0C2F-D6A8-1F59-4046-CD2EE907A1AC}"/>
              </a:ext>
            </a:extLst>
          </p:cNvPr>
          <p:cNvCxnSpPr>
            <a:cxnSpLocks/>
          </p:cNvCxnSpPr>
          <p:nvPr/>
        </p:nvCxnSpPr>
        <p:spPr bwMode="auto">
          <a:xfrm>
            <a:off x="1676400" y="4382903"/>
            <a:ext cx="1066800" cy="0"/>
          </a:xfrm>
          <a:prstGeom prst="straightConnector1">
            <a:avLst/>
          </a:prstGeom>
          <a:solidFill>
            <a:schemeClr val="accent1"/>
          </a:solidFill>
          <a:ln w="15875" cap="flat" cmpd="sng" algn="ctr">
            <a:solidFill>
              <a:schemeClr val="tx1"/>
            </a:solidFill>
            <a:prstDash val="solid"/>
            <a:round/>
            <a:headEnd type="oval" w="med" len="med"/>
            <a:tailEnd type="triangle"/>
          </a:ln>
          <a:effectLst/>
        </p:spPr>
      </p:cxnSp>
      <p:sp>
        <p:nvSpPr>
          <p:cNvPr id="12" name="TextBox 11">
            <a:extLst>
              <a:ext uri="{FF2B5EF4-FFF2-40B4-BE49-F238E27FC236}">
                <a16:creationId xmlns:a16="http://schemas.microsoft.com/office/drawing/2014/main" id="{3A47AE4B-6EAE-8697-447C-2E66E70565B9}"/>
              </a:ext>
            </a:extLst>
          </p:cNvPr>
          <p:cNvSpPr txBox="1"/>
          <p:nvPr/>
        </p:nvSpPr>
        <p:spPr>
          <a:xfrm>
            <a:off x="1066800" y="4198237"/>
            <a:ext cx="538930" cy="369332"/>
          </a:xfrm>
          <a:prstGeom prst="rect">
            <a:avLst/>
          </a:prstGeom>
          <a:noFill/>
        </p:spPr>
        <p:txBody>
          <a:bodyPr wrap="none" rtlCol="0">
            <a:spAutoFit/>
          </a:bodyPr>
          <a:lstStyle/>
          <a:p>
            <a:r>
              <a:rPr lang="en-US" dirty="0"/>
              <a:t>top</a:t>
            </a:r>
          </a:p>
        </p:txBody>
      </p:sp>
    </p:spTree>
    <p:extLst>
      <p:ext uri="{BB962C8B-B14F-4D97-AF65-F5344CB8AC3E}">
        <p14:creationId xmlns:p14="http://schemas.microsoft.com/office/powerpoint/2010/main" val="393494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C43D-FBE2-6068-07EA-B558328C2C31}"/>
              </a:ext>
            </a:extLst>
          </p:cNvPr>
          <p:cNvSpPr>
            <a:spLocks noGrp="1"/>
          </p:cNvSpPr>
          <p:nvPr>
            <p:ph type="title"/>
          </p:nvPr>
        </p:nvSpPr>
        <p:spPr/>
        <p:txBody>
          <a:bodyPr/>
          <a:lstStyle/>
          <a:p>
            <a:r>
              <a:rPr lang="fa-IR" dirty="0"/>
              <a:t>توجهات و توضیح آنها</a:t>
            </a:r>
            <a:endParaRPr lang="en-US" dirty="0"/>
          </a:p>
        </p:txBody>
      </p:sp>
      <p:sp>
        <p:nvSpPr>
          <p:cNvPr id="3" name="Content Placeholder 2">
            <a:extLst>
              <a:ext uri="{FF2B5EF4-FFF2-40B4-BE49-F238E27FC236}">
                <a16:creationId xmlns:a16="http://schemas.microsoft.com/office/drawing/2014/main" id="{1A4CBB51-4BDD-16EF-8275-C3D8ACC8EA71}"/>
              </a:ext>
            </a:extLst>
          </p:cNvPr>
          <p:cNvSpPr>
            <a:spLocks noGrp="1"/>
          </p:cNvSpPr>
          <p:nvPr>
            <p:ph idx="1"/>
          </p:nvPr>
        </p:nvSpPr>
        <p:spPr/>
        <p:txBody>
          <a:bodyPr/>
          <a:lstStyle/>
          <a:p>
            <a:pPr algn="r" rtl="1"/>
            <a:r>
              <a:rPr lang="fa-IR" dirty="0"/>
              <a:t>توجه: دو عملگر خاص، برای دو عمل اساسی در پشته ها به کار می رود.</a:t>
            </a:r>
          </a:p>
          <a:p>
            <a:pPr marL="342900" indent="-342900" algn="r" rtl="1">
              <a:buFont typeface="+mj-lt"/>
              <a:buAutoNum type="arabicPeriod"/>
            </a:pPr>
            <a:r>
              <a:rPr lang="fa-IR" dirty="0"/>
              <a:t>الف. عملگر </a:t>
            </a:r>
            <a:r>
              <a:rPr lang="en-US" dirty="0"/>
              <a:t>push</a:t>
            </a:r>
            <a:r>
              <a:rPr lang="fa-IR" dirty="0"/>
              <a:t> : برای اضافه کردن یک عنصر در پشته بکار میرود.</a:t>
            </a:r>
          </a:p>
          <a:p>
            <a:pPr marL="342900" indent="-342900" algn="r" rtl="1">
              <a:buFont typeface="+mj-lt"/>
              <a:buAutoNum type="arabicPeriod"/>
            </a:pPr>
            <a:r>
              <a:rPr lang="fa-IR" dirty="0"/>
              <a:t>ب. عملگر </a:t>
            </a:r>
            <a:r>
              <a:rPr lang="en-US" dirty="0"/>
              <a:t>pop</a:t>
            </a:r>
            <a:r>
              <a:rPr lang="fa-IR" dirty="0"/>
              <a:t> : برای حذف یک عنصر از پشته به کار میرود.</a:t>
            </a:r>
          </a:p>
          <a:p>
            <a:pPr marL="342900" indent="-342900" algn="r" rtl="1">
              <a:buFont typeface="+mj-lt"/>
              <a:buAutoNum type="arabicPeriod"/>
            </a:pPr>
            <a:endParaRPr lang="fa-IR" dirty="0"/>
          </a:p>
          <a:p>
            <a:pPr algn="r" rtl="1"/>
            <a:r>
              <a:rPr lang="fa-IR" dirty="0"/>
              <a:t>توجه: در پشته دو حالت سر ریزی (</a:t>
            </a:r>
            <a:r>
              <a:rPr lang="en-US" dirty="0"/>
              <a:t>overflow</a:t>
            </a:r>
            <a:r>
              <a:rPr lang="fa-IR" dirty="0"/>
              <a:t>) و زیرریزی (</a:t>
            </a:r>
            <a:r>
              <a:rPr lang="en-US" dirty="0"/>
              <a:t>underflow</a:t>
            </a:r>
            <a:r>
              <a:rPr lang="fa-IR" dirty="0"/>
              <a:t>) می تواند اتفاق بیفتد.</a:t>
            </a:r>
          </a:p>
          <a:p>
            <a:pPr marL="342900" indent="-342900" algn="r" rtl="1">
              <a:buFont typeface="+mj-lt"/>
              <a:buAutoNum type="arabicPeriod"/>
            </a:pPr>
            <a:r>
              <a:rPr lang="en-US" dirty="0"/>
              <a:t>Overflow</a:t>
            </a:r>
            <a:r>
              <a:rPr lang="fa-IR" dirty="0"/>
              <a:t> : موقعی اتفاق میفتد که میخواهیم عنصری را به داخل پشته پر، </a:t>
            </a:r>
            <a:r>
              <a:rPr lang="en-US" dirty="0"/>
              <a:t>push</a:t>
            </a:r>
            <a:r>
              <a:rPr lang="fa-IR" dirty="0"/>
              <a:t> کنیم.</a:t>
            </a:r>
            <a:endParaRPr lang="en-US" dirty="0"/>
          </a:p>
          <a:p>
            <a:pPr marL="342900" indent="-342900" algn="r" rtl="1">
              <a:buFont typeface="+mj-lt"/>
              <a:buAutoNum type="arabicPeriod"/>
            </a:pPr>
            <a:r>
              <a:rPr lang="en-US" dirty="0"/>
              <a:t>Underflow</a:t>
            </a:r>
            <a:r>
              <a:rPr lang="fa-IR" dirty="0"/>
              <a:t>: موقعی اتفاق میفتدکه میخواهیمعنصری از یک پشته خالی،</a:t>
            </a:r>
            <a:r>
              <a:rPr lang="en-US" dirty="0"/>
              <a:t> pop</a:t>
            </a:r>
            <a:r>
              <a:rPr lang="fa-IR" dirty="0"/>
              <a:t> کنیم.</a:t>
            </a:r>
            <a:endParaRPr lang="en-US" dirty="0"/>
          </a:p>
          <a:p>
            <a:pPr marL="342900" indent="-342900" algn="r" rtl="1">
              <a:buFont typeface="+mj-lt"/>
              <a:buAutoNum type="arabicPeriod"/>
            </a:pPr>
            <a:endParaRPr lang="fa-IR" dirty="0"/>
          </a:p>
          <a:p>
            <a:pPr algn="r" rtl="1"/>
            <a:endParaRPr lang="en-US" dirty="0"/>
          </a:p>
        </p:txBody>
      </p:sp>
      <p:sp>
        <p:nvSpPr>
          <p:cNvPr id="4" name="Slide Number Placeholder 3">
            <a:extLst>
              <a:ext uri="{FF2B5EF4-FFF2-40B4-BE49-F238E27FC236}">
                <a16:creationId xmlns:a16="http://schemas.microsoft.com/office/drawing/2014/main" id="{36453021-FACA-380A-EA49-5FF5B4103771}"/>
              </a:ext>
            </a:extLst>
          </p:cNvPr>
          <p:cNvSpPr>
            <a:spLocks noGrp="1"/>
          </p:cNvSpPr>
          <p:nvPr>
            <p:ph type="sldNum" sz="quarter" idx="10"/>
          </p:nvPr>
        </p:nvSpPr>
        <p:spPr/>
        <p:txBody>
          <a:bodyPr/>
          <a:lstStyle/>
          <a:p>
            <a:fld id="{BB936EA6-75EA-BC43-847D-098704264B3C}" type="slidenum">
              <a:rPr lang="en-US" smtClean="0"/>
              <a:pPr/>
              <a:t>8</a:t>
            </a:fld>
            <a:endParaRPr lang="en-US" sz="1400"/>
          </a:p>
        </p:txBody>
      </p:sp>
    </p:spTree>
    <p:extLst>
      <p:ext uri="{BB962C8B-B14F-4D97-AF65-F5344CB8AC3E}">
        <p14:creationId xmlns:p14="http://schemas.microsoft.com/office/powerpoint/2010/main" val="124293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6815-67A3-33EB-8192-B32F3A4D09A3}"/>
              </a:ext>
            </a:extLst>
          </p:cNvPr>
          <p:cNvSpPr>
            <a:spLocks noGrp="1"/>
          </p:cNvSpPr>
          <p:nvPr>
            <p:ph type="title"/>
          </p:nvPr>
        </p:nvSpPr>
        <p:spPr/>
        <p:txBody>
          <a:bodyPr/>
          <a:lstStyle/>
          <a:p>
            <a:pPr rtl="1"/>
            <a:r>
              <a:rPr lang="fa-IR" dirty="0"/>
              <a:t>توجه 1 : </a:t>
            </a:r>
            <a:r>
              <a:rPr lang="en-US" dirty="0"/>
              <a:t>push</a:t>
            </a:r>
            <a:r>
              <a:rPr lang="fa-IR" dirty="0"/>
              <a:t> و </a:t>
            </a:r>
            <a:r>
              <a:rPr lang="en-US" dirty="0"/>
              <a:t>overflow</a:t>
            </a:r>
          </a:p>
        </p:txBody>
      </p:sp>
      <p:sp>
        <p:nvSpPr>
          <p:cNvPr id="3" name="Content Placeholder 2">
            <a:extLst>
              <a:ext uri="{FF2B5EF4-FFF2-40B4-BE49-F238E27FC236}">
                <a16:creationId xmlns:a16="http://schemas.microsoft.com/office/drawing/2014/main" id="{C73A977D-3190-C842-3D51-06418D15BC15}"/>
              </a:ext>
            </a:extLst>
          </p:cNvPr>
          <p:cNvSpPr>
            <a:spLocks noGrp="1"/>
          </p:cNvSpPr>
          <p:nvPr>
            <p:ph idx="1"/>
          </p:nvPr>
        </p:nvSpPr>
        <p:spPr>
          <a:xfrm>
            <a:off x="609600" y="914400"/>
            <a:ext cx="7848600" cy="838200"/>
          </a:xfrm>
        </p:spPr>
        <p:txBody>
          <a:bodyPr/>
          <a:lstStyle/>
          <a:p>
            <a:pPr algn="r" rtl="1"/>
            <a:r>
              <a:rPr lang="fa-IR" dirty="0"/>
              <a:t>توجه: دو عملگر خاص، برای دو عمل اساسی در پشته ها به کار می رود.</a:t>
            </a:r>
          </a:p>
          <a:p>
            <a:pPr algn="r" rtl="1"/>
            <a:r>
              <a:rPr lang="fa-IR" dirty="0"/>
              <a:t>الف. عملگر </a:t>
            </a:r>
            <a:r>
              <a:rPr lang="en-US" dirty="0"/>
              <a:t>push</a:t>
            </a:r>
            <a:r>
              <a:rPr lang="fa-IR" dirty="0"/>
              <a:t> : برای اضافه کردن یک عنصر در پشته بکار میرود.</a:t>
            </a:r>
            <a:endParaRPr lang="en-US" dirty="0"/>
          </a:p>
          <a:p>
            <a:pPr algn="r" rtl="1"/>
            <a:endParaRPr lang="fa-IR" dirty="0"/>
          </a:p>
        </p:txBody>
      </p:sp>
      <p:sp>
        <p:nvSpPr>
          <p:cNvPr id="4" name="Slide Number Placeholder 3">
            <a:extLst>
              <a:ext uri="{FF2B5EF4-FFF2-40B4-BE49-F238E27FC236}">
                <a16:creationId xmlns:a16="http://schemas.microsoft.com/office/drawing/2014/main" id="{6640427D-74A7-391F-64AF-0FD8A956E10B}"/>
              </a:ext>
            </a:extLst>
          </p:cNvPr>
          <p:cNvSpPr>
            <a:spLocks noGrp="1"/>
          </p:cNvSpPr>
          <p:nvPr>
            <p:ph type="sldNum" sz="quarter" idx="10"/>
          </p:nvPr>
        </p:nvSpPr>
        <p:spPr/>
        <p:txBody>
          <a:bodyPr/>
          <a:lstStyle/>
          <a:p>
            <a:fld id="{BB936EA6-75EA-BC43-847D-098704264B3C}" type="slidenum">
              <a:rPr lang="en-US" smtClean="0"/>
              <a:pPr/>
              <a:t>9</a:t>
            </a:fld>
            <a:endParaRPr lang="en-US" sz="1400"/>
          </a:p>
        </p:txBody>
      </p:sp>
      <p:graphicFrame>
        <p:nvGraphicFramePr>
          <p:cNvPr id="5" name="Table 4">
            <a:extLst>
              <a:ext uri="{FF2B5EF4-FFF2-40B4-BE49-F238E27FC236}">
                <a16:creationId xmlns:a16="http://schemas.microsoft.com/office/drawing/2014/main" id="{E734520F-4616-996E-4D0F-AE1BD1626607}"/>
              </a:ext>
            </a:extLst>
          </p:cNvPr>
          <p:cNvGraphicFramePr>
            <a:graphicFrameLocks noGrp="1"/>
          </p:cNvGraphicFramePr>
          <p:nvPr>
            <p:extLst>
              <p:ext uri="{D42A27DB-BD31-4B8C-83A1-F6EECF244321}">
                <p14:modId xmlns:p14="http://schemas.microsoft.com/office/powerpoint/2010/main" val="1571037578"/>
              </p:ext>
            </p:extLst>
          </p:nvPr>
        </p:nvGraphicFramePr>
        <p:xfrm>
          <a:off x="879265" y="2705459"/>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615682334"/>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6" name="Straight Arrow Connector 5">
            <a:extLst>
              <a:ext uri="{FF2B5EF4-FFF2-40B4-BE49-F238E27FC236}">
                <a16:creationId xmlns:a16="http://schemas.microsoft.com/office/drawing/2014/main" id="{B310825D-1DF4-96B1-B823-E07A5E15F93D}"/>
              </a:ext>
            </a:extLst>
          </p:cNvPr>
          <p:cNvCxnSpPr>
            <a:cxnSpLocks/>
          </p:cNvCxnSpPr>
          <p:nvPr/>
        </p:nvCxnSpPr>
        <p:spPr bwMode="auto">
          <a:xfrm>
            <a:off x="996130" y="4030363"/>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7" name="TextBox 6">
            <a:extLst>
              <a:ext uri="{FF2B5EF4-FFF2-40B4-BE49-F238E27FC236}">
                <a16:creationId xmlns:a16="http://schemas.microsoft.com/office/drawing/2014/main" id="{A0CC8DBA-EA56-2B95-70CA-97A8D56B8580}"/>
              </a:ext>
            </a:extLst>
          </p:cNvPr>
          <p:cNvSpPr txBox="1"/>
          <p:nvPr/>
        </p:nvSpPr>
        <p:spPr>
          <a:xfrm>
            <a:off x="457200" y="3821402"/>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10" name="Arrow: Right 9">
            <a:extLst>
              <a:ext uri="{FF2B5EF4-FFF2-40B4-BE49-F238E27FC236}">
                <a16:creationId xmlns:a16="http://schemas.microsoft.com/office/drawing/2014/main" id="{BE00C30E-F018-F488-5A44-68434BF84D91}"/>
              </a:ext>
            </a:extLst>
          </p:cNvPr>
          <p:cNvSpPr/>
          <p:nvPr/>
        </p:nvSpPr>
        <p:spPr bwMode="auto">
          <a:xfrm>
            <a:off x="2719003" y="5405656"/>
            <a:ext cx="1018544" cy="253246"/>
          </a:xfrm>
          <a:prstGeom prst="rightArrow">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18F4DB-CF1E-27DA-E4D0-3096DAC167FF}"/>
                  </a:ext>
                </a:extLst>
              </p:cNvPr>
              <p:cNvSpPr txBox="1"/>
              <p:nvPr/>
            </p:nvSpPr>
            <p:spPr>
              <a:xfrm>
                <a:off x="2630162" y="5106839"/>
                <a:ext cx="108555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effectLst>
                            <a:outerShdw blurRad="38100" dist="38100" dir="2700000" algn="tl">
                              <a:srgbClr val="000000">
                                <a:alpha val="43137"/>
                              </a:srgbClr>
                            </a:outerShdw>
                          </a:effectLst>
                          <a:latin typeface="Cambria Math" panose="02040503050406030204" pitchFamily="18" charset="0"/>
                        </a:rPr>
                        <m:t>𝑷𝒖𝒔𝒉</m:t>
                      </m:r>
                      <m:r>
                        <a:rPr lang="en-US" sz="1600" b="1" i="1" dirty="0" smtClean="0">
                          <a:effectLst>
                            <a:outerShdw blurRad="38100" dist="38100" dir="2700000" algn="tl">
                              <a:srgbClr val="000000">
                                <a:alpha val="43137"/>
                              </a:srgbClr>
                            </a:outerShdw>
                          </a:effectLst>
                          <a:latin typeface="Cambria Math" panose="02040503050406030204" pitchFamily="18" charset="0"/>
                        </a:rPr>
                        <m:t>(</m:t>
                      </m:r>
                      <m:r>
                        <a:rPr lang="en-US" sz="1600" b="1" i="1" dirty="0" smtClean="0">
                          <a:effectLst>
                            <a:outerShdw blurRad="38100" dist="38100" dir="2700000" algn="tl">
                              <a:srgbClr val="000000">
                                <a:alpha val="43137"/>
                              </a:srgbClr>
                            </a:outerShdw>
                          </a:effectLst>
                          <a:highlight>
                            <a:srgbClr val="FFFF00"/>
                          </a:highlight>
                          <a:latin typeface="Cambria Math" panose="02040503050406030204" pitchFamily="18" charset="0"/>
                        </a:rPr>
                        <m:t>𝑬</m:t>
                      </m:r>
                      <m:r>
                        <a:rPr lang="en-US" sz="1600" b="1" i="1" dirty="0" smtClean="0">
                          <a:effectLst>
                            <a:outerShdw blurRad="38100" dist="38100" dir="2700000" algn="tl">
                              <a:srgbClr val="000000">
                                <a:alpha val="43137"/>
                              </a:srgbClr>
                            </a:outerShdw>
                          </a:effectLst>
                          <a:latin typeface="Cambria Math" panose="02040503050406030204" pitchFamily="18" charset="0"/>
                        </a:rPr>
                        <m:t>)</m:t>
                      </m:r>
                    </m:oMath>
                  </m:oMathPara>
                </a14:m>
                <a:endParaRPr lang="en-US" sz="1600" b="1" dirty="0">
                  <a:effectLst>
                    <a:outerShdw blurRad="38100" dist="38100" dir="2700000" algn="tl">
                      <a:srgbClr val="000000">
                        <a:alpha val="43137"/>
                      </a:srgbClr>
                    </a:outerShdw>
                  </a:effectLst>
                </a:endParaRPr>
              </a:p>
            </p:txBody>
          </p:sp>
        </mc:Choice>
        <mc:Fallback xmlns="">
          <p:sp>
            <p:nvSpPr>
              <p:cNvPr id="17" name="TextBox 16">
                <a:extLst>
                  <a:ext uri="{FF2B5EF4-FFF2-40B4-BE49-F238E27FC236}">
                    <a16:creationId xmlns:a16="http://schemas.microsoft.com/office/drawing/2014/main" id="{5F18F4DB-CF1E-27DA-E4D0-3096DAC167FF}"/>
                  </a:ext>
                </a:extLst>
              </p:cNvPr>
              <p:cNvSpPr txBox="1">
                <a:spLocks noRot="1" noChangeAspect="1" noMove="1" noResize="1" noEditPoints="1" noAdjustHandles="1" noChangeArrowheads="1" noChangeShapeType="1" noTextEdit="1"/>
              </p:cNvSpPr>
              <p:nvPr/>
            </p:nvSpPr>
            <p:spPr>
              <a:xfrm>
                <a:off x="2630162" y="5106839"/>
                <a:ext cx="1085554" cy="338554"/>
              </a:xfrm>
              <a:prstGeom prst="rect">
                <a:avLst/>
              </a:prstGeom>
              <a:blipFill>
                <a:blip r:embed="rId2"/>
                <a:stretch>
                  <a:fillRect b="-20000"/>
                </a:stretch>
              </a:blipFill>
            </p:spPr>
            <p:txBody>
              <a:bodyPr/>
              <a:lstStyle/>
              <a:p>
                <a:r>
                  <a:rPr lang="en-US">
                    <a:noFill/>
                  </a:rPr>
                  <a:t> </a:t>
                </a:r>
              </a:p>
            </p:txBody>
          </p:sp>
        </mc:Fallback>
      </mc:AlternateContent>
      <p:graphicFrame>
        <p:nvGraphicFramePr>
          <p:cNvPr id="22" name="Table 21">
            <a:extLst>
              <a:ext uri="{FF2B5EF4-FFF2-40B4-BE49-F238E27FC236}">
                <a16:creationId xmlns:a16="http://schemas.microsoft.com/office/drawing/2014/main" id="{D8C137EC-F9F8-2BE6-8FD9-021E485E17F2}"/>
              </a:ext>
            </a:extLst>
          </p:cNvPr>
          <p:cNvGraphicFramePr>
            <a:graphicFrameLocks noGrp="1"/>
          </p:cNvGraphicFramePr>
          <p:nvPr>
            <p:extLst>
              <p:ext uri="{D42A27DB-BD31-4B8C-83A1-F6EECF244321}">
                <p14:modId xmlns:p14="http://schemas.microsoft.com/office/powerpoint/2010/main" val="4034698918"/>
              </p:ext>
            </p:extLst>
          </p:nvPr>
        </p:nvGraphicFramePr>
        <p:xfrm>
          <a:off x="3919028" y="2730430"/>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186698936"/>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sp>
        <p:nvSpPr>
          <p:cNvPr id="25" name="Arrow: Right 24">
            <a:extLst>
              <a:ext uri="{FF2B5EF4-FFF2-40B4-BE49-F238E27FC236}">
                <a16:creationId xmlns:a16="http://schemas.microsoft.com/office/drawing/2014/main" id="{66CB396E-8B66-717E-4907-CF652FD28D3A}"/>
              </a:ext>
            </a:extLst>
          </p:cNvPr>
          <p:cNvSpPr/>
          <p:nvPr/>
        </p:nvSpPr>
        <p:spPr bwMode="auto">
          <a:xfrm>
            <a:off x="5870239" y="5392202"/>
            <a:ext cx="1018544" cy="253246"/>
          </a:xfrm>
          <a:prstGeom prst="rightArrow">
            <a:avLst/>
          </a:prstGeom>
          <a:solidFill>
            <a:schemeClr val="accent1"/>
          </a:solidFill>
          <a:ln w="158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B132D09-10F7-111E-D9DA-25D550659F77}"/>
                  </a:ext>
                </a:extLst>
              </p:cNvPr>
              <p:cNvSpPr txBox="1"/>
              <p:nvPr/>
            </p:nvSpPr>
            <p:spPr>
              <a:xfrm>
                <a:off x="5715000" y="5022870"/>
                <a:ext cx="10486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a:effectLst>
                            <a:outerShdw blurRad="38100" dist="38100" dir="2700000" algn="tl">
                              <a:srgbClr val="000000">
                                <a:alpha val="43137"/>
                              </a:srgbClr>
                            </a:outerShdw>
                          </a:effectLst>
                          <a:latin typeface="Cambria Math" panose="02040503050406030204" pitchFamily="18" charset="0"/>
                        </a:rPr>
                        <m:t>𝑷𝒖𝒔𝒉</m:t>
                      </m:r>
                      <m:r>
                        <a:rPr lang="en-US" sz="1600" b="1" i="1" dirty="0">
                          <a:effectLst>
                            <a:outerShdw blurRad="38100" dist="38100" dir="2700000" algn="tl">
                              <a:srgbClr val="000000">
                                <a:alpha val="43137"/>
                              </a:srgbClr>
                            </a:outerShdw>
                          </a:effectLst>
                          <a:latin typeface="Cambria Math" panose="02040503050406030204" pitchFamily="18" charset="0"/>
                        </a:rPr>
                        <m:t>(</m:t>
                      </m:r>
                      <m:r>
                        <a:rPr lang="en-US" sz="1600" b="1" i="1" dirty="0">
                          <a:effectLst>
                            <a:outerShdw blurRad="38100" dist="38100" dir="2700000" algn="tl">
                              <a:srgbClr val="000000">
                                <a:alpha val="43137"/>
                              </a:srgbClr>
                            </a:outerShdw>
                          </a:effectLst>
                          <a:highlight>
                            <a:srgbClr val="FFFF00"/>
                          </a:highlight>
                          <a:latin typeface="Cambria Math" panose="02040503050406030204" pitchFamily="18" charset="0"/>
                        </a:rPr>
                        <m:t>𝑹</m:t>
                      </m:r>
                      <m:r>
                        <a:rPr lang="en-US" sz="1600" b="1" i="1" dirty="0">
                          <a:effectLst>
                            <a:outerShdw blurRad="38100" dist="38100" dir="2700000" algn="tl">
                              <a:srgbClr val="000000">
                                <a:alpha val="43137"/>
                              </a:srgbClr>
                            </a:outerShdw>
                          </a:effectLst>
                          <a:latin typeface="Cambria Math" panose="02040503050406030204" pitchFamily="18" charset="0"/>
                        </a:rPr>
                        <m:t>)</m:t>
                      </m:r>
                    </m:oMath>
                  </m:oMathPara>
                </a14:m>
                <a:endParaRPr lang="en-US" sz="1600" b="1" i="1" dirty="0">
                  <a:effectLst>
                    <a:outerShdw blurRad="38100" dist="38100" dir="2700000" algn="tl">
                      <a:srgbClr val="000000">
                        <a:alpha val="43137"/>
                      </a:srgbClr>
                    </a:outerShdw>
                  </a:effectLst>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5B132D09-10F7-111E-D9DA-25D550659F77}"/>
                  </a:ext>
                </a:extLst>
              </p:cNvPr>
              <p:cNvSpPr txBox="1">
                <a:spLocks noRot="1" noChangeAspect="1" noMove="1" noResize="1" noEditPoints="1" noAdjustHandles="1" noChangeArrowheads="1" noChangeShapeType="1" noTextEdit="1"/>
              </p:cNvSpPr>
              <p:nvPr/>
            </p:nvSpPr>
            <p:spPr>
              <a:xfrm>
                <a:off x="5715000" y="5022870"/>
                <a:ext cx="1048685" cy="338554"/>
              </a:xfrm>
              <a:prstGeom prst="rect">
                <a:avLst/>
              </a:prstGeom>
              <a:blipFill>
                <a:blip r:embed="rId3"/>
                <a:stretch>
                  <a:fillRect b="-20000"/>
                </a:stretch>
              </a:blipFill>
            </p:spPr>
            <p:txBody>
              <a:bodyPr/>
              <a:lstStyle/>
              <a:p>
                <a:r>
                  <a:rPr lang="en-US">
                    <a:noFill/>
                  </a:rPr>
                  <a:t> </a:t>
                </a:r>
              </a:p>
            </p:txBody>
          </p:sp>
        </mc:Fallback>
      </mc:AlternateContent>
      <p:graphicFrame>
        <p:nvGraphicFramePr>
          <p:cNvPr id="27" name="Table 26">
            <a:extLst>
              <a:ext uri="{FF2B5EF4-FFF2-40B4-BE49-F238E27FC236}">
                <a16:creationId xmlns:a16="http://schemas.microsoft.com/office/drawing/2014/main" id="{7B5954FB-2027-B0E0-57A7-9D281AD67444}"/>
              </a:ext>
            </a:extLst>
          </p:cNvPr>
          <p:cNvGraphicFramePr>
            <a:graphicFrameLocks noGrp="1"/>
          </p:cNvGraphicFramePr>
          <p:nvPr>
            <p:extLst>
              <p:ext uri="{D42A27DB-BD31-4B8C-83A1-F6EECF244321}">
                <p14:modId xmlns:p14="http://schemas.microsoft.com/office/powerpoint/2010/main" val="3260174380"/>
              </p:ext>
            </p:extLst>
          </p:nvPr>
        </p:nvGraphicFramePr>
        <p:xfrm>
          <a:off x="6768279" y="2771955"/>
          <a:ext cx="1451187" cy="2595880"/>
        </p:xfrm>
        <a:graphic>
          <a:graphicData uri="http://schemas.openxmlformats.org/drawingml/2006/table">
            <a:tbl>
              <a:tblPr firstRow="1" bandRow="1">
                <a:tableStyleId>{5C22544A-7EE6-4342-B048-85BDC9FD1C3A}</a:tableStyleId>
              </a:tblPr>
              <a:tblGrid>
                <a:gridCol w="453496">
                  <a:extLst>
                    <a:ext uri="{9D8B030D-6E8A-4147-A177-3AD203B41FA5}">
                      <a16:colId xmlns:a16="http://schemas.microsoft.com/office/drawing/2014/main" val="1175316984"/>
                    </a:ext>
                  </a:extLst>
                </a:gridCol>
                <a:gridCol w="272097">
                  <a:extLst>
                    <a:ext uri="{9D8B030D-6E8A-4147-A177-3AD203B41FA5}">
                      <a16:colId xmlns:a16="http://schemas.microsoft.com/office/drawing/2014/main" val="3179543903"/>
                    </a:ext>
                  </a:extLst>
                </a:gridCol>
                <a:gridCol w="725594">
                  <a:extLst>
                    <a:ext uri="{9D8B030D-6E8A-4147-A177-3AD203B41FA5}">
                      <a16:colId xmlns:a16="http://schemas.microsoft.com/office/drawing/2014/main" val="948952436"/>
                    </a:ext>
                  </a:extLst>
                </a:gridCol>
              </a:tblGrid>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671203503"/>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27"/>
                    </a:solidFill>
                  </a:tcPr>
                </a:tc>
                <a:extLst>
                  <a:ext uri="{0D108BD9-81ED-4DB2-BD59-A6C34878D82A}">
                    <a16:rowId xmlns:a16="http://schemas.microsoft.com/office/drawing/2014/main" val="7737752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3212050552"/>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3</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60191621"/>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2</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1911014110"/>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1</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35497917"/>
                  </a:ext>
                </a:extLst>
              </a:tr>
              <a:tr h="370840">
                <a:tc>
                  <a:txBody>
                    <a:bodyPr/>
                    <a:lstStyle/>
                    <a:p>
                      <a:pPr algn="ctr" rtl="1"/>
                      <a:endParaRPr lang="en-US" dirty="0">
                        <a:solidFill>
                          <a:schemeClr val="tx1"/>
                        </a:solidFill>
                        <a:latin typeface="Adobe Arabic" panose="02040503050201020203" pitchFamily="18" charset="-78"/>
                        <a:cs typeface="Adobe Arabic" panose="02040503050201020203" pitchFamily="18" charset="-78"/>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fa-IR" dirty="0">
                          <a:solidFill>
                            <a:schemeClr val="tx1"/>
                          </a:solidFill>
                          <a:latin typeface="Adobe Arabic" panose="02040503050201020203" pitchFamily="18" charset="-78"/>
                          <a:cs typeface="Adobe Arabic" panose="02040503050201020203" pitchFamily="18" charset="-78"/>
                        </a:rPr>
                        <a:t>0</a:t>
                      </a:r>
                      <a:endParaRPr lang="en-US" dirty="0">
                        <a:solidFill>
                          <a:schemeClr val="tx1"/>
                        </a:solidFill>
                        <a:latin typeface="Adobe Arabic" panose="02040503050201020203" pitchFamily="18" charset="-78"/>
                        <a:cs typeface="Adobe Arabic" panose="02040503050201020203" pitchFamily="18" charset="-7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1"/>
                      <a:r>
                        <a:rPr lang="en-US" dirty="0">
                          <a:solidFill>
                            <a:schemeClr val="tx1"/>
                          </a:solidFill>
                          <a:latin typeface="Adobe Arabic" panose="02040503050201020203" pitchFamily="18" charset="-78"/>
                          <a:cs typeface="Adobe Arabic" panose="02040503050201020203" pitchFamily="18" charset="-78"/>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E571"/>
                    </a:solidFill>
                  </a:tcPr>
                </a:tc>
                <a:extLst>
                  <a:ext uri="{0D108BD9-81ED-4DB2-BD59-A6C34878D82A}">
                    <a16:rowId xmlns:a16="http://schemas.microsoft.com/office/drawing/2014/main" val="54983446"/>
                  </a:ext>
                </a:extLst>
              </a:tr>
            </a:tbl>
          </a:graphicData>
        </a:graphic>
      </p:graphicFrame>
      <p:cxnSp>
        <p:nvCxnSpPr>
          <p:cNvPr id="30" name="Straight Arrow Connector 29">
            <a:extLst>
              <a:ext uri="{FF2B5EF4-FFF2-40B4-BE49-F238E27FC236}">
                <a16:creationId xmlns:a16="http://schemas.microsoft.com/office/drawing/2014/main" id="{73ABCBBC-E82C-4B29-12A2-69E32734E837}"/>
              </a:ext>
            </a:extLst>
          </p:cNvPr>
          <p:cNvCxnSpPr>
            <a:cxnSpLocks/>
          </p:cNvCxnSpPr>
          <p:nvPr/>
        </p:nvCxnSpPr>
        <p:spPr bwMode="auto">
          <a:xfrm>
            <a:off x="4197617" y="3645642"/>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31" name="TextBox 30">
            <a:extLst>
              <a:ext uri="{FF2B5EF4-FFF2-40B4-BE49-F238E27FC236}">
                <a16:creationId xmlns:a16="http://schemas.microsoft.com/office/drawing/2014/main" id="{11B646CC-8433-0708-1418-91F3B56D3F10}"/>
              </a:ext>
            </a:extLst>
          </p:cNvPr>
          <p:cNvSpPr txBox="1"/>
          <p:nvPr/>
        </p:nvSpPr>
        <p:spPr>
          <a:xfrm>
            <a:off x="3658687" y="3436681"/>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cxnSp>
        <p:nvCxnSpPr>
          <p:cNvPr id="32" name="Straight Arrow Connector 31">
            <a:extLst>
              <a:ext uri="{FF2B5EF4-FFF2-40B4-BE49-F238E27FC236}">
                <a16:creationId xmlns:a16="http://schemas.microsoft.com/office/drawing/2014/main" id="{26F547FE-AB80-231E-315C-C33B1CD8001C}"/>
              </a:ext>
            </a:extLst>
          </p:cNvPr>
          <p:cNvCxnSpPr>
            <a:cxnSpLocks/>
          </p:cNvCxnSpPr>
          <p:nvPr/>
        </p:nvCxnSpPr>
        <p:spPr bwMode="auto">
          <a:xfrm>
            <a:off x="7040383" y="3285716"/>
            <a:ext cx="235085" cy="0"/>
          </a:xfrm>
          <a:prstGeom prst="straightConnector1">
            <a:avLst/>
          </a:prstGeom>
          <a:solidFill>
            <a:schemeClr val="accent1"/>
          </a:solidFill>
          <a:ln w="15875" cap="flat" cmpd="sng" algn="ctr">
            <a:solidFill>
              <a:schemeClr val="accent1">
                <a:lumMod val="60000"/>
                <a:lumOff val="40000"/>
              </a:schemeClr>
            </a:solidFill>
            <a:prstDash val="dashDot"/>
            <a:round/>
            <a:headEnd type="oval" w="med" len="med"/>
            <a:tailEnd type="triangle"/>
          </a:ln>
          <a:effectLst/>
        </p:spPr>
      </p:cxnSp>
      <p:sp>
        <p:nvSpPr>
          <p:cNvPr id="33" name="TextBox 32">
            <a:extLst>
              <a:ext uri="{FF2B5EF4-FFF2-40B4-BE49-F238E27FC236}">
                <a16:creationId xmlns:a16="http://schemas.microsoft.com/office/drawing/2014/main" id="{E589F4B6-8C5B-8A53-C327-EEF31691E32D}"/>
              </a:ext>
            </a:extLst>
          </p:cNvPr>
          <p:cNvSpPr txBox="1"/>
          <p:nvPr/>
        </p:nvSpPr>
        <p:spPr>
          <a:xfrm>
            <a:off x="6501453" y="3076755"/>
            <a:ext cx="497252" cy="338554"/>
          </a:xfrm>
          <a:prstGeom prst="rect">
            <a:avLst/>
          </a:prstGeom>
          <a:solidFill>
            <a:srgbClr val="C5D3FF"/>
          </a:solidFill>
          <a:ln>
            <a:solidFill>
              <a:schemeClr val="accent1">
                <a:lumMod val="60000"/>
                <a:lumOff val="40000"/>
              </a:schemeClr>
            </a:solidFill>
            <a:prstDash val="dashDot"/>
          </a:ln>
        </p:spPr>
        <p:txBody>
          <a:bodyPr wrap="none" rtlCol="0">
            <a:spAutoFit/>
          </a:bodyPr>
          <a:lstStyle/>
          <a:p>
            <a:r>
              <a:rPr lang="en-US" sz="1600" dirty="0">
                <a:latin typeface="+mj-lt"/>
              </a:rPr>
              <a:t>top</a:t>
            </a:r>
          </a:p>
        </p:txBody>
      </p:sp>
      <p:sp>
        <p:nvSpPr>
          <p:cNvPr id="37" name="Arc 36">
            <a:extLst>
              <a:ext uri="{FF2B5EF4-FFF2-40B4-BE49-F238E27FC236}">
                <a16:creationId xmlns:a16="http://schemas.microsoft.com/office/drawing/2014/main" id="{3FD67DA9-D393-DAC0-30EE-D0E266A58E35}"/>
              </a:ext>
            </a:extLst>
          </p:cNvPr>
          <p:cNvSpPr/>
          <p:nvPr/>
        </p:nvSpPr>
        <p:spPr bwMode="auto">
          <a:xfrm>
            <a:off x="3795040" y="1981200"/>
            <a:ext cx="1275324" cy="1671831"/>
          </a:xfrm>
          <a:prstGeom prst="arc">
            <a:avLst>
              <a:gd name="adj1" fmla="val 16200000"/>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40" name="Arc 39">
            <a:extLst>
              <a:ext uri="{FF2B5EF4-FFF2-40B4-BE49-F238E27FC236}">
                <a16:creationId xmlns:a16="http://schemas.microsoft.com/office/drawing/2014/main" id="{DDCB8389-6D4C-17A1-5D12-15F8C3B7961F}"/>
              </a:ext>
            </a:extLst>
          </p:cNvPr>
          <p:cNvSpPr/>
          <p:nvPr/>
        </p:nvSpPr>
        <p:spPr bwMode="auto">
          <a:xfrm>
            <a:off x="660174" y="1769229"/>
            <a:ext cx="1275324" cy="1671831"/>
          </a:xfrm>
          <a:prstGeom prst="arc">
            <a:avLst>
              <a:gd name="adj1" fmla="val 16200000"/>
              <a:gd name="adj2" fmla="val 302116"/>
            </a:avLst>
          </a:prstGeom>
          <a:noFill/>
          <a:ln w="28575" cap="flat" cmpd="sng" algn="ctr">
            <a:solidFill>
              <a:schemeClr val="tx1"/>
            </a:solidFill>
            <a:prstDash val="solid"/>
            <a:round/>
            <a:headEnd type="oval" w="med" len="med"/>
            <a:tailEnd type="triangle" w="med" len="med"/>
          </a:ln>
          <a:effectLst/>
        </p:spPr>
        <p:txBody>
          <a:bodyPr vert="horz" wrap="square" lIns="92075" tIns="46038" rIns="92075" bIns="46038"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Comic Sans MS" charset="0"/>
            </a:endParaRPr>
          </a:p>
        </p:txBody>
      </p:sp>
      <p:sp>
        <p:nvSpPr>
          <p:cNvPr id="41" name="TextBox 40">
            <a:extLst>
              <a:ext uri="{FF2B5EF4-FFF2-40B4-BE49-F238E27FC236}">
                <a16:creationId xmlns:a16="http://schemas.microsoft.com/office/drawing/2014/main" id="{B1A0A37F-8854-F338-394C-D66711058598}"/>
              </a:ext>
            </a:extLst>
          </p:cNvPr>
          <p:cNvSpPr txBox="1"/>
          <p:nvPr/>
        </p:nvSpPr>
        <p:spPr>
          <a:xfrm rot="19597576">
            <a:off x="846078" y="1609296"/>
            <a:ext cx="349989" cy="369332"/>
          </a:xfrm>
          <a:prstGeom prst="rect">
            <a:avLst/>
          </a:prstGeom>
          <a:noFill/>
        </p:spPr>
        <p:txBody>
          <a:bodyPr wrap="square" rtlCol="0">
            <a:spAutoFit/>
          </a:bodyPr>
          <a:lstStyle/>
          <a:p>
            <a:r>
              <a:rPr lang="en-US" dirty="0"/>
              <a:t>E</a:t>
            </a:r>
          </a:p>
        </p:txBody>
      </p:sp>
      <p:sp>
        <p:nvSpPr>
          <p:cNvPr id="42" name="TextBox 41">
            <a:extLst>
              <a:ext uri="{FF2B5EF4-FFF2-40B4-BE49-F238E27FC236}">
                <a16:creationId xmlns:a16="http://schemas.microsoft.com/office/drawing/2014/main" id="{1918BE1D-A93C-9546-9C2D-1EF3939C3130}"/>
              </a:ext>
            </a:extLst>
          </p:cNvPr>
          <p:cNvSpPr txBox="1"/>
          <p:nvPr/>
        </p:nvSpPr>
        <p:spPr>
          <a:xfrm rot="19597576">
            <a:off x="3944906" y="1796533"/>
            <a:ext cx="349989" cy="369332"/>
          </a:xfrm>
          <a:prstGeom prst="rect">
            <a:avLst/>
          </a:prstGeom>
          <a:noFill/>
        </p:spPr>
        <p:txBody>
          <a:bodyPr wrap="square" rtlCol="0">
            <a:spAutoFit/>
          </a:bodyPr>
          <a:lstStyle/>
          <a:p>
            <a:r>
              <a:rPr lang="en-US" dirty="0"/>
              <a:t>R</a:t>
            </a:r>
          </a:p>
        </p:txBody>
      </p:sp>
    </p:spTree>
    <p:extLst>
      <p:ext uri="{BB962C8B-B14F-4D97-AF65-F5344CB8AC3E}">
        <p14:creationId xmlns:p14="http://schemas.microsoft.com/office/powerpoint/2010/main" val="1910666489"/>
      </p:ext>
    </p:extLst>
  </p:cSld>
  <p:clrMapOvr>
    <a:masterClrMapping/>
  </p:clrMapOvr>
</p:sld>
</file>

<file path=ppt/theme/theme1.xml><?xml version="1.0" encoding="utf-8"?>
<a:theme xmlns:a="http://schemas.openxmlformats.org/drawingml/2006/main" name="introalgsd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introalgsd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5875" cap="flat" cmpd="sng" algn="ctr">
          <a:solidFill>
            <a:schemeClr val="tx1"/>
          </a:solidFill>
          <a:prstDash val="solid"/>
          <a:round/>
          <a:headEnd type="oval" w="med" len="med"/>
          <a:tailEnd type="triangle" w="med" len="med"/>
        </a:ln>
        <a:effectLst/>
      </a:spPr>
      <a:bodyPr vert="horz" wrap="square" lIns="92075" tIns="46038" rIns="92075" bIns="46038"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1800" b="0" i="0" u="none" strike="noStrike" cap="none" normalizeH="0" baseline="0">
            <a:ln>
              <a:noFill/>
            </a:ln>
            <a:solidFill>
              <a:schemeClr val="tx1"/>
            </a:solidFill>
            <a:effectLst/>
            <a:latin typeface="Comic Sans MS" charset="0"/>
          </a:defRPr>
        </a:defPPr>
      </a:lstStyle>
    </a:spDef>
    <a:lnDef>
      <a:spPr bwMode="auto">
        <a:xfrm>
          <a:off x="0" y="0"/>
          <a:ext cx="1" cy="1"/>
        </a:xfrm>
        <a:custGeom>
          <a:avLst/>
          <a:gdLst/>
          <a:ahLst/>
          <a:cxnLst/>
          <a:rect l="0" t="0" r="0" b="0"/>
          <a:pathLst/>
        </a:custGeom>
        <a:solidFill>
          <a:schemeClr val="accent1"/>
        </a:solidFill>
        <a:ln w="15875" cap="flat" cmpd="sng" algn="ctr">
          <a:solidFill>
            <a:schemeClr val="tx1"/>
          </a:solidFill>
          <a:prstDash val="solid"/>
          <a:round/>
          <a:headEnd type="oval" w="med" len="med"/>
          <a:tailEnd type="triangle" w="med" len="med"/>
        </a:ln>
        <a:effectLst/>
      </a:spPr>
      <a:bodyPr vert="horz" wrap="square" lIns="92075" tIns="46038" rIns="92075" bIns="46038"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1800" b="0" i="0" u="none" strike="noStrike" cap="none" normalizeH="0" baseline="0">
            <a:ln>
              <a:noFill/>
            </a:ln>
            <a:solidFill>
              <a:schemeClr val="tx1"/>
            </a:solidFill>
            <a:effectLst/>
            <a:latin typeface="Comic Sans MS" charset="0"/>
          </a:defRPr>
        </a:defPPr>
      </a:lstStyle>
    </a:lnDef>
  </a:objectDefaults>
  <a:extraClrSchemeLst>
    <a:extraClrScheme>
      <a:clrScheme name="introalgsd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algsd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algsd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algsd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algsd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algsd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algsd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HD:Users:wayne:Documents:cos226-f05:introalgsds.pot</Template>
  <TotalTime>4778</TotalTime>
  <Words>3600</Words>
  <Application>Microsoft Office PowerPoint</Application>
  <PresentationFormat>On-screen Show (4:3)</PresentationFormat>
  <Paragraphs>719</Paragraphs>
  <Slides>59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Adobe Arabic</vt:lpstr>
      <vt:lpstr>Arial</vt:lpstr>
      <vt:lpstr>Arial Unicode MS</vt:lpstr>
      <vt:lpstr>Book Antiqua</vt:lpstr>
      <vt:lpstr>Cambria Math</vt:lpstr>
      <vt:lpstr>Comic Sans MS</vt:lpstr>
      <vt:lpstr>Monotype Sorts</vt:lpstr>
      <vt:lpstr>Nunito</vt:lpstr>
      <vt:lpstr>Wingdings</vt:lpstr>
      <vt:lpstr>introalgsds</vt:lpstr>
      <vt:lpstr>جلسه چهارم ساختمان داده پشته</vt:lpstr>
      <vt:lpstr>اهداف کلی فصل</vt:lpstr>
      <vt:lpstr>مقدمه</vt:lpstr>
      <vt:lpstr>تعریف پشته</vt:lpstr>
      <vt:lpstr>PowerPoint Presentation</vt:lpstr>
      <vt:lpstr>ساده ترین راه نمایش پشته</vt:lpstr>
      <vt:lpstr>ساده ترین راه نمایش پشته</vt:lpstr>
      <vt:lpstr>توجهات و توضیح آنها</vt:lpstr>
      <vt:lpstr>توجه 1 : push و overflow</vt:lpstr>
      <vt:lpstr>توجه 1 : push و overflow</vt:lpstr>
      <vt:lpstr>توجه 2 : pop و underflow</vt:lpstr>
      <vt:lpstr>توجه 2 : pop و underflow</vt:lpstr>
      <vt:lpstr>توجهات و توضیح آنها</vt:lpstr>
      <vt:lpstr>PowerPoint Presentation</vt:lpstr>
      <vt:lpstr>نوع داده انتزاعی پشته</vt:lpstr>
      <vt:lpstr>PowerPoint Presentation</vt:lpstr>
      <vt:lpstr>پیاده سازی عملگرهای پشته</vt:lpstr>
      <vt:lpstr>PowerPoint Presentation</vt:lpstr>
      <vt:lpstr>پیاده سازی عملگرهای پشته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کاربرد ارزیابی پرانتز ها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پشته و کاربردهای آن در جستجوی فضای حالت</vt:lpstr>
      <vt:lpstr>nqueens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Princeton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Insertion Sort</dc:title>
  <dc:subject/>
  <dc:creator>Kevin Wayne</dc:creator>
  <cp:keywords/>
  <dc:description/>
  <cp:lastModifiedBy>sepand</cp:lastModifiedBy>
  <cp:revision>472</cp:revision>
  <dcterms:created xsi:type="dcterms:W3CDTF">2010-03-25T13:40:02Z</dcterms:created>
  <dcterms:modified xsi:type="dcterms:W3CDTF">2024-10-25T13:35:05Z</dcterms:modified>
  <cp:category/>
</cp:coreProperties>
</file>